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15">
  <p:sldMasterIdLst>
    <p:sldMasterId id="2147483648" r:id="rId1"/>
  </p:sldMasterIdLst>
  <p:notesMasterIdLst>
    <p:notesMasterId r:id="rId71"/>
  </p:notesMasterIdLst>
  <p:handoutMasterIdLst>
    <p:handoutMasterId r:id="rId72"/>
  </p:handoutMasterIdLst>
  <p:sldIdLst>
    <p:sldId id="256" r:id="rId2"/>
    <p:sldId id="613" r:id="rId3"/>
    <p:sldId id="677" r:id="rId4"/>
    <p:sldId id="676" r:id="rId5"/>
    <p:sldId id="656" r:id="rId6"/>
    <p:sldId id="655" r:id="rId7"/>
    <p:sldId id="615" r:id="rId8"/>
    <p:sldId id="632" r:id="rId9"/>
    <p:sldId id="618" r:id="rId10"/>
    <p:sldId id="619" r:id="rId11"/>
    <p:sldId id="623" r:id="rId12"/>
    <p:sldId id="622" r:id="rId13"/>
    <p:sldId id="628" r:id="rId14"/>
    <p:sldId id="625" r:id="rId15"/>
    <p:sldId id="626" r:id="rId16"/>
    <p:sldId id="627" r:id="rId17"/>
    <p:sldId id="654" r:id="rId18"/>
    <p:sldId id="635" r:id="rId19"/>
    <p:sldId id="636" r:id="rId20"/>
    <p:sldId id="630" r:id="rId21"/>
    <p:sldId id="650" r:id="rId22"/>
    <p:sldId id="651" r:id="rId23"/>
    <p:sldId id="652" r:id="rId24"/>
    <p:sldId id="634" r:id="rId25"/>
    <p:sldId id="638" r:id="rId26"/>
    <p:sldId id="631" r:id="rId27"/>
    <p:sldId id="639" r:id="rId28"/>
    <p:sldId id="640" r:id="rId29"/>
    <p:sldId id="653" r:id="rId30"/>
    <p:sldId id="643" r:id="rId31"/>
    <p:sldId id="644" r:id="rId32"/>
    <p:sldId id="657" r:id="rId33"/>
    <p:sldId id="664" r:id="rId34"/>
    <p:sldId id="661" r:id="rId35"/>
    <p:sldId id="658" r:id="rId36"/>
    <p:sldId id="667" r:id="rId37"/>
    <p:sldId id="660" r:id="rId38"/>
    <p:sldId id="670" r:id="rId39"/>
    <p:sldId id="673" r:id="rId40"/>
    <p:sldId id="713" r:id="rId41"/>
    <p:sldId id="736" r:id="rId42"/>
    <p:sldId id="734" r:id="rId43"/>
    <p:sldId id="735" r:id="rId44"/>
    <p:sldId id="683" r:id="rId45"/>
    <p:sldId id="715" r:id="rId46"/>
    <p:sldId id="716" r:id="rId47"/>
    <p:sldId id="731" r:id="rId48"/>
    <p:sldId id="732" r:id="rId49"/>
    <p:sldId id="723" r:id="rId50"/>
    <p:sldId id="721" r:id="rId51"/>
    <p:sldId id="722" r:id="rId52"/>
    <p:sldId id="685" r:id="rId53"/>
    <p:sldId id="718" r:id="rId54"/>
    <p:sldId id="719" r:id="rId55"/>
    <p:sldId id="687" r:id="rId56"/>
    <p:sldId id="720" r:id="rId57"/>
    <p:sldId id="690" r:id="rId58"/>
    <p:sldId id="695" r:id="rId59"/>
    <p:sldId id="701" r:id="rId60"/>
    <p:sldId id="702" r:id="rId61"/>
    <p:sldId id="705" r:id="rId62"/>
    <p:sldId id="706" r:id="rId63"/>
    <p:sldId id="709" r:id="rId64"/>
    <p:sldId id="710" r:id="rId65"/>
    <p:sldId id="711" r:id="rId66"/>
    <p:sldId id="712" r:id="rId67"/>
    <p:sldId id="727" r:id="rId68"/>
    <p:sldId id="708" r:id="rId69"/>
    <p:sldId id="675" r:id="rId70"/>
  </p:sldIdLst>
  <p:sldSz cx="9144000" cy="6858000" type="screen4x3"/>
  <p:notesSz cx="7010400" cy="9296400"/>
  <p:defaultTextStyle>
    <a:defPPr>
      <a:defRPr lang="en-US"/>
    </a:defPPr>
    <a:lvl1pPr algn="l" rtl="0" fontAlgn="base">
      <a:spcBef>
        <a:spcPct val="0"/>
      </a:spcBef>
      <a:spcAft>
        <a:spcPct val="0"/>
      </a:spcAft>
      <a:defRPr sz="800" kern="1200">
        <a:solidFill>
          <a:schemeClr val="tx1"/>
        </a:solidFill>
        <a:latin typeface="Times New Roman" pitchFamily="18" charset="0"/>
        <a:ea typeface="+mn-ea"/>
        <a:cs typeface="+mn-cs"/>
      </a:defRPr>
    </a:lvl1pPr>
    <a:lvl2pPr marL="457200" algn="l" rtl="0" fontAlgn="base">
      <a:spcBef>
        <a:spcPct val="0"/>
      </a:spcBef>
      <a:spcAft>
        <a:spcPct val="0"/>
      </a:spcAft>
      <a:defRPr sz="800" kern="1200">
        <a:solidFill>
          <a:schemeClr val="tx1"/>
        </a:solidFill>
        <a:latin typeface="Times New Roman" pitchFamily="18" charset="0"/>
        <a:ea typeface="+mn-ea"/>
        <a:cs typeface="+mn-cs"/>
      </a:defRPr>
    </a:lvl2pPr>
    <a:lvl3pPr marL="914400" algn="l" rtl="0" fontAlgn="base">
      <a:spcBef>
        <a:spcPct val="0"/>
      </a:spcBef>
      <a:spcAft>
        <a:spcPct val="0"/>
      </a:spcAft>
      <a:defRPr sz="800" kern="1200">
        <a:solidFill>
          <a:schemeClr val="tx1"/>
        </a:solidFill>
        <a:latin typeface="Times New Roman" pitchFamily="18" charset="0"/>
        <a:ea typeface="+mn-ea"/>
        <a:cs typeface="+mn-cs"/>
      </a:defRPr>
    </a:lvl3pPr>
    <a:lvl4pPr marL="1371600" algn="l" rtl="0" fontAlgn="base">
      <a:spcBef>
        <a:spcPct val="0"/>
      </a:spcBef>
      <a:spcAft>
        <a:spcPct val="0"/>
      </a:spcAft>
      <a:defRPr sz="800" kern="1200">
        <a:solidFill>
          <a:schemeClr val="tx1"/>
        </a:solidFill>
        <a:latin typeface="Times New Roman" pitchFamily="18" charset="0"/>
        <a:ea typeface="+mn-ea"/>
        <a:cs typeface="+mn-cs"/>
      </a:defRPr>
    </a:lvl4pPr>
    <a:lvl5pPr marL="1828800" algn="l" rtl="0" fontAlgn="base">
      <a:spcBef>
        <a:spcPct val="0"/>
      </a:spcBef>
      <a:spcAft>
        <a:spcPct val="0"/>
      </a:spcAft>
      <a:defRPr sz="800" kern="1200">
        <a:solidFill>
          <a:schemeClr val="tx1"/>
        </a:solidFill>
        <a:latin typeface="Times New Roman" pitchFamily="18" charset="0"/>
        <a:ea typeface="+mn-ea"/>
        <a:cs typeface="+mn-cs"/>
      </a:defRPr>
    </a:lvl5pPr>
    <a:lvl6pPr marL="2286000" algn="l" defTabSz="914400" rtl="0" eaLnBrk="1" latinLnBrk="0" hangingPunct="1">
      <a:defRPr sz="800" kern="1200">
        <a:solidFill>
          <a:schemeClr val="tx1"/>
        </a:solidFill>
        <a:latin typeface="Times New Roman" pitchFamily="18" charset="0"/>
        <a:ea typeface="+mn-ea"/>
        <a:cs typeface="+mn-cs"/>
      </a:defRPr>
    </a:lvl6pPr>
    <a:lvl7pPr marL="2743200" algn="l" defTabSz="914400" rtl="0" eaLnBrk="1" latinLnBrk="0" hangingPunct="1">
      <a:defRPr sz="800" kern="1200">
        <a:solidFill>
          <a:schemeClr val="tx1"/>
        </a:solidFill>
        <a:latin typeface="Times New Roman" pitchFamily="18" charset="0"/>
        <a:ea typeface="+mn-ea"/>
        <a:cs typeface="+mn-cs"/>
      </a:defRPr>
    </a:lvl7pPr>
    <a:lvl8pPr marL="3200400" algn="l" defTabSz="914400" rtl="0" eaLnBrk="1" latinLnBrk="0" hangingPunct="1">
      <a:defRPr sz="800" kern="1200">
        <a:solidFill>
          <a:schemeClr val="tx1"/>
        </a:solidFill>
        <a:latin typeface="Times New Roman" pitchFamily="18" charset="0"/>
        <a:ea typeface="+mn-ea"/>
        <a:cs typeface="+mn-cs"/>
      </a:defRPr>
    </a:lvl8pPr>
    <a:lvl9pPr marL="3657600" algn="l" defTabSz="914400" rtl="0" eaLnBrk="1" latinLnBrk="0" hangingPunct="1">
      <a:defRPr sz="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FFFFCC"/>
    <a:srgbClr val="3F79CC"/>
    <a:srgbClr val="003399"/>
    <a:srgbClr val="F5F7FB"/>
    <a:srgbClr val="368DCA"/>
    <a:srgbClr val="3E8797"/>
    <a:srgbClr val="006699"/>
    <a:srgbClr val="333399"/>
    <a:srgbClr val="000099"/>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33" autoAdjust="0"/>
    <p:restoredTop sz="94660"/>
  </p:normalViewPr>
  <p:slideViewPr>
    <p:cSldViewPr>
      <p:cViewPr varScale="1">
        <p:scale>
          <a:sx n="92" d="100"/>
          <a:sy n="92" d="100"/>
        </p:scale>
        <p:origin x="78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1026"/>
          <p:cNvSpPr>
            <a:spLocks noGrp="1" noChangeArrowheads="1"/>
          </p:cNvSpPr>
          <p:nvPr>
            <p:ph type="hdr" sz="quarter"/>
          </p:nvPr>
        </p:nvSpPr>
        <p:spPr bwMode="auto">
          <a:xfrm>
            <a:off x="1" y="0"/>
            <a:ext cx="3038259" cy="46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97" tIns="46500" rIns="92997" bIns="46500" numCol="1" anchor="t" anchorCtr="0" compatLnSpc="1">
            <a:prstTxWarp prst="textNoShape">
              <a:avLst/>
            </a:prstTxWarp>
          </a:bodyPr>
          <a:lstStyle>
            <a:lvl1pPr defTabSz="930365">
              <a:defRPr sz="1300"/>
            </a:lvl1pPr>
          </a:lstStyle>
          <a:p>
            <a:pPr>
              <a:defRPr/>
            </a:pPr>
            <a:endParaRPr lang="en-US"/>
          </a:p>
        </p:txBody>
      </p:sp>
      <p:sp>
        <p:nvSpPr>
          <p:cNvPr id="19459" name="Rectangle 1027"/>
          <p:cNvSpPr>
            <a:spLocks noGrp="1" noChangeArrowheads="1"/>
          </p:cNvSpPr>
          <p:nvPr>
            <p:ph type="dt" sz="quarter" idx="1"/>
          </p:nvPr>
        </p:nvSpPr>
        <p:spPr bwMode="auto">
          <a:xfrm>
            <a:off x="3972142" y="0"/>
            <a:ext cx="3038258" cy="46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97" tIns="46500" rIns="92997" bIns="46500" numCol="1" anchor="t" anchorCtr="0" compatLnSpc="1">
            <a:prstTxWarp prst="textNoShape">
              <a:avLst/>
            </a:prstTxWarp>
          </a:bodyPr>
          <a:lstStyle>
            <a:lvl1pPr algn="r" defTabSz="930365">
              <a:defRPr sz="1300"/>
            </a:lvl1pPr>
          </a:lstStyle>
          <a:p>
            <a:pPr>
              <a:defRPr/>
            </a:pPr>
            <a:endParaRPr lang="en-US"/>
          </a:p>
        </p:txBody>
      </p:sp>
      <p:sp>
        <p:nvSpPr>
          <p:cNvPr id="19460" name="Rectangle 1028"/>
          <p:cNvSpPr>
            <a:spLocks noGrp="1" noChangeArrowheads="1"/>
          </p:cNvSpPr>
          <p:nvPr>
            <p:ph type="ftr" sz="quarter" idx="2"/>
          </p:nvPr>
        </p:nvSpPr>
        <p:spPr bwMode="auto">
          <a:xfrm>
            <a:off x="1" y="8831739"/>
            <a:ext cx="3038259" cy="46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97" tIns="46500" rIns="92997" bIns="46500" numCol="1" anchor="b" anchorCtr="0" compatLnSpc="1">
            <a:prstTxWarp prst="textNoShape">
              <a:avLst/>
            </a:prstTxWarp>
          </a:bodyPr>
          <a:lstStyle>
            <a:lvl1pPr defTabSz="930365">
              <a:defRPr sz="1300"/>
            </a:lvl1pPr>
          </a:lstStyle>
          <a:p>
            <a:pPr>
              <a:defRPr/>
            </a:pPr>
            <a:endParaRPr lang="en-US"/>
          </a:p>
        </p:txBody>
      </p:sp>
      <p:sp>
        <p:nvSpPr>
          <p:cNvPr id="19461" name="Rectangle 1029"/>
          <p:cNvSpPr>
            <a:spLocks noGrp="1" noChangeArrowheads="1"/>
          </p:cNvSpPr>
          <p:nvPr>
            <p:ph type="sldNum" sz="quarter" idx="3"/>
          </p:nvPr>
        </p:nvSpPr>
        <p:spPr bwMode="auto">
          <a:xfrm>
            <a:off x="3972142" y="8831739"/>
            <a:ext cx="3038258" cy="46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97" tIns="46500" rIns="92997" bIns="46500" numCol="1" anchor="b" anchorCtr="0" compatLnSpc="1">
            <a:prstTxWarp prst="textNoShape">
              <a:avLst/>
            </a:prstTxWarp>
          </a:bodyPr>
          <a:lstStyle>
            <a:lvl1pPr algn="r" defTabSz="930365">
              <a:defRPr sz="1300"/>
            </a:lvl1pPr>
          </a:lstStyle>
          <a:p>
            <a:pPr>
              <a:defRPr/>
            </a:pPr>
            <a:fld id="{CEE3B9A4-72A0-4F0C-8246-FCA04C4608C5}" type="slidenum">
              <a:rPr lang="en-US"/>
              <a:pPr>
                <a:defRPr/>
              </a:pPr>
              <a:t>‹#›</a:t>
            </a:fld>
            <a:endParaRPr lang="en-US"/>
          </a:p>
        </p:txBody>
      </p:sp>
    </p:spTree>
    <p:extLst>
      <p:ext uri="{BB962C8B-B14F-4D97-AF65-F5344CB8AC3E}">
        <p14:creationId xmlns:p14="http://schemas.microsoft.com/office/powerpoint/2010/main" val="4265232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1" y="0"/>
            <a:ext cx="3038259" cy="46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97" tIns="46500" rIns="92997" bIns="46500" numCol="1" anchor="t" anchorCtr="0" compatLnSpc="1">
            <a:prstTxWarp prst="textNoShape">
              <a:avLst/>
            </a:prstTxWarp>
          </a:bodyPr>
          <a:lstStyle>
            <a:lvl1pPr defTabSz="930365">
              <a:defRPr sz="1300">
                <a:latin typeface="Arial" charset="0"/>
              </a:defRPr>
            </a:lvl1pPr>
          </a:lstStyle>
          <a:p>
            <a:pPr>
              <a:defRPr/>
            </a:pPr>
            <a:endParaRPr lang="en-US"/>
          </a:p>
        </p:txBody>
      </p:sp>
      <p:sp>
        <p:nvSpPr>
          <p:cNvPr id="10243" name="Rectangle 3"/>
          <p:cNvSpPr>
            <a:spLocks noGrp="1" noChangeArrowheads="1"/>
          </p:cNvSpPr>
          <p:nvPr>
            <p:ph type="dt" idx="1"/>
          </p:nvPr>
        </p:nvSpPr>
        <p:spPr bwMode="auto">
          <a:xfrm>
            <a:off x="3972142" y="0"/>
            <a:ext cx="3038258" cy="46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97" tIns="46500" rIns="92997" bIns="46500" numCol="1" anchor="t" anchorCtr="0" compatLnSpc="1">
            <a:prstTxWarp prst="textNoShape">
              <a:avLst/>
            </a:prstTxWarp>
          </a:bodyPr>
          <a:lstStyle>
            <a:lvl1pPr algn="r" defTabSz="930365">
              <a:defRPr sz="1300">
                <a:latin typeface="Arial" charset="0"/>
              </a:defRPr>
            </a:lvl1pPr>
          </a:lstStyle>
          <a:p>
            <a:pPr>
              <a:defRPr/>
            </a:pPr>
            <a:endParaRPr lang="en-US"/>
          </a:p>
        </p:txBody>
      </p:sp>
      <p:sp>
        <p:nvSpPr>
          <p:cNvPr id="11268" name="Rectangle 4"/>
          <p:cNvSpPr>
            <a:spLocks noGrp="1" noRot="1" noChangeAspect="1" noChangeArrowheads="1" noTextEdit="1"/>
          </p:cNvSpPr>
          <p:nvPr>
            <p:ph type="sldImg" idx="2"/>
          </p:nvPr>
        </p:nvSpPr>
        <p:spPr bwMode="auto">
          <a:xfrm>
            <a:off x="1184275" y="698500"/>
            <a:ext cx="4645025" cy="34845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933886" y="4416657"/>
            <a:ext cx="5142631" cy="418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97" tIns="46500" rIns="92997" bIns="4650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1" y="8831739"/>
            <a:ext cx="3038259" cy="46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97" tIns="46500" rIns="92997" bIns="46500" numCol="1" anchor="b" anchorCtr="0" compatLnSpc="1">
            <a:prstTxWarp prst="textNoShape">
              <a:avLst/>
            </a:prstTxWarp>
          </a:bodyPr>
          <a:lstStyle>
            <a:lvl1pPr defTabSz="930365">
              <a:defRPr sz="1300">
                <a:latin typeface="Arial" charset="0"/>
              </a:defRPr>
            </a:lvl1pPr>
          </a:lstStyle>
          <a:p>
            <a:pPr>
              <a:defRPr/>
            </a:pPr>
            <a:endParaRPr lang="en-US"/>
          </a:p>
        </p:txBody>
      </p:sp>
      <p:sp>
        <p:nvSpPr>
          <p:cNvPr id="10247" name="Rectangle 7"/>
          <p:cNvSpPr>
            <a:spLocks noGrp="1" noChangeArrowheads="1"/>
          </p:cNvSpPr>
          <p:nvPr>
            <p:ph type="sldNum" sz="quarter" idx="5"/>
          </p:nvPr>
        </p:nvSpPr>
        <p:spPr bwMode="auto">
          <a:xfrm>
            <a:off x="3972142" y="8831739"/>
            <a:ext cx="3038258" cy="46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97" tIns="46500" rIns="92997" bIns="46500" numCol="1" anchor="b" anchorCtr="0" compatLnSpc="1">
            <a:prstTxWarp prst="textNoShape">
              <a:avLst/>
            </a:prstTxWarp>
          </a:bodyPr>
          <a:lstStyle>
            <a:lvl1pPr algn="r" defTabSz="930365">
              <a:defRPr sz="1300">
                <a:latin typeface="Arial" charset="0"/>
              </a:defRPr>
            </a:lvl1pPr>
          </a:lstStyle>
          <a:p>
            <a:pPr>
              <a:defRPr/>
            </a:pPr>
            <a:fld id="{29CE0637-7DDB-4AE0-AC46-9CC15B7DD312}" type="slidenum">
              <a:rPr lang="en-US"/>
              <a:pPr>
                <a:defRPr/>
              </a:pPr>
              <a:t>‹#›</a:t>
            </a:fld>
            <a:endParaRPr lang="en-US"/>
          </a:p>
        </p:txBody>
      </p:sp>
    </p:spTree>
    <p:extLst>
      <p:ext uri="{BB962C8B-B14F-4D97-AF65-F5344CB8AC3E}">
        <p14:creationId xmlns:p14="http://schemas.microsoft.com/office/powerpoint/2010/main" val="11971100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defTabSz="928822" eaLnBrk="0" hangingPunct="0">
              <a:defRPr sz="800">
                <a:solidFill>
                  <a:schemeClr val="tx1"/>
                </a:solidFill>
                <a:latin typeface="Times New Roman" pitchFamily="18" charset="0"/>
              </a:defRPr>
            </a:lvl1pPr>
            <a:lvl2pPr marL="734272" indent="-282413" defTabSz="928822" eaLnBrk="0" hangingPunct="0">
              <a:defRPr sz="800">
                <a:solidFill>
                  <a:schemeClr val="tx1"/>
                </a:solidFill>
                <a:latin typeface="Times New Roman" pitchFamily="18" charset="0"/>
              </a:defRPr>
            </a:lvl2pPr>
            <a:lvl3pPr marL="1129649" indent="-225930" defTabSz="928822" eaLnBrk="0" hangingPunct="0">
              <a:defRPr sz="800">
                <a:solidFill>
                  <a:schemeClr val="tx1"/>
                </a:solidFill>
                <a:latin typeface="Times New Roman" pitchFamily="18" charset="0"/>
              </a:defRPr>
            </a:lvl3pPr>
            <a:lvl4pPr marL="1581509" indent="-225930" defTabSz="928822" eaLnBrk="0" hangingPunct="0">
              <a:defRPr sz="800">
                <a:solidFill>
                  <a:schemeClr val="tx1"/>
                </a:solidFill>
                <a:latin typeface="Times New Roman" pitchFamily="18" charset="0"/>
              </a:defRPr>
            </a:lvl4pPr>
            <a:lvl5pPr marL="2033368" indent="-225930" defTabSz="928822" eaLnBrk="0" hangingPunct="0">
              <a:defRPr sz="800">
                <a:solidFill>
                  <a:schemeClr val="tx1"/>
                </a:solidFill>
                <a:latin typeface="Times New Roman" pitchFamily="18" charset="0"/>
              </a:defRPr>
            </a:lvl5pPr>
            <a:lvl6pPr marL="2485228" indent="-225930" defTabSz="928822" eaLnBrk="0" fontAlgn="base" hangingPunct="0">
              <a:spcBef>
                <a:spcPct val="0"/>
              </a:spcBef>
              <a:spcAft>
                <a:spcPct val="0"/>
              </a:spcAft>
              <a:defRPr sz="800">
                <a:solidFill>
                  <a:schemeClr val="tx1"/>
                </a:solidFill>
                <a:latin typeface="Times New Roman" pitchFamily="18" charset="0"/>
              </a:defRPr>
            </a:lvl6pPr>
            <a:lvl7pPr marL="2937087" indent="-225930" defTabSz="928822" eaLnBrk="0" fontAlgn="base" hangingPunct="0">
              <a:spcBef>
                <a:spcPct val="0"/>
              </a:spcBef>
              <a:spcAft>
                <a:spcPct val="0"/>
              </a:spcAft>
              <a:defRPr sz="800">
                <a:solidFill>
                  <a:schemeClr val="tx1"/>
                </a:solidFill>
                <a:latin typeface="Times New Roman" pitchFamily="18" charset="0"/>
              </a:defRPr>
            </a:lvl7pPr>
            <a:lvl8pPr marL="3388947" indent="-225930" defTabSz="928822" eaLnBrk="0" fontAlgn="base" hangingPunct="0">
              <a:spcBef>
                <a:spcPct val="0"/>
              </a:spcBef>
              <a:spcAft>
                <a:spcPct val="0"/>
              </a:spcAft>
              <a:defRPr sz="800">
                <a:solidFill>
                  <a:schemeClr val="tx1"/>
                </a:solidFill>
                <a:latin typeface="Times New Roman" pitchFamily="18" charset="0"/>
              </a:defRPr>
            </a:lvl8pPr>
            <a:lvl9pPr marL="3840807" indent="-225930" defTabSz="928822" eaLnBrk="0" fontAlgn="base" hangingPunct="0">
              <a:spcBef>
                <a:spcPct val="0"/>
              </a:spcBef>
              <a:spcAft>
                <a:spcPct val="0"/>
              </a:spcAft>
              <a:defRPr sz="800">
                <a:solidFill>
                  <a:schemeClr val="tx1"/>
                </a:solidFill>
                <a:latin typeface="Times New Roman" pitchFamily="18" charset="0"/>
              </a:defRPr>
            </a:lvl9pPr>
          </a:lstStyle>
          <a:p>
            <a:pPr eaLnBrk="1" hangingPunct="1"/>
            <a:fld id="{9F4763BC-25DA-4C26-8C3E-62D72F12F570}" type="slidenum">
              <a:rPr lang="en-US" sz="1300">
                <a:latin typeface="Arial" charset="0"/>
              </a:rPr>
              <a:pPr eaLnBrk="1" hangingPunct="1"/>
              <a:t>1</a:t>
            </a:fld>
            <a:endParaRPr lang="en-US" sz="1300">
              <a:latin typeface="Arial" charset="0"/>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937607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781800" y="6471750"/>
            <a:ext cx="2133600" cy="244475"/>
          </a:xfrm>
          <a:ln/>
        </p:spPr>
        <p:txBody>
          <a:bodyPr/>
          <a:lstStyle>
            <a:lvl1pPr>
              <a:defRPr sz="1100">
                <a:latin typeface="Calibri" panose="020F0502020204030204" pitchFamily="34" charset="0"/>
              </a:defRPr>
            </a:lvl1pPr>
          </a:lstStyle>
          <a:p>
            <a:pPr>
              <a:defRPr/>
            </a:pPr>
            <a:fld id="{D0B28759-DA35-4368-9DE9-1EE022A813A4}" type="slidenum">
              <a:rPr lang="en-US" smtClean="0"/>
              <a:pPr>
                <a:defRPr/>
              </a:pPr>
              <a:t>‹#›</a:t>
            </a:fld>
            <a:endParaRPr lang="en-US" dirty="0"/>
          </a:p>
        </p:txBody>
      </p:sp>
    </p:spTree>
    <p:extLst>
      <p:ext uri="{BB962C8B-B14F-4D97-AF65-F5344CB8AC3E}">
        <p14:creationId xmlns:p14="http://schemas.microsoft.com/office/powerpoint/2010/main" val="373902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B8808B8-3631-4408-830A-20FFCC678E38}" type="slidenum">
              <a:rPr lang="en-US"/>
              <a:pPr>
                <a:defRPr/>
              </a:pPr>
              <a:t>‹#›</a:t>
            </a:fld>
            <a:endParaRPr lang="en-US"/>
          </a:p>
        </p:txBody>
      </p:sp>
    </p:spTree>
    <p:extLst>
      <p:ext uri="{BB962C8B-B14F-4D97-AF65-F5344CB8AC3E}">
        <p14:creationId xmlns:p14="http://schemas.microsoft.com/office/powerpoint/2010/main" val="352422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45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1000"/>
            <a:ext cx="6019800" cy="57451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C2B1F5-0B9D-4925-A176-6F0EADA11B03}" type="slidenum">
              <a:rPr lang="en-US"/>
              <a:pPr>
                <a:defRPr/>
              </a:pPr>
              <a:t>‹#›</a:t>
            </a:fld>
            <a:endParaRPr lang="en-US"/>
          </a:p>
        </p:txBody>
      </p:sp>
    </p:spTree>
    <p:extLst>
      <p:ext uri="{BB962C8B-B14F-4D97-AF65-F5344CB8AC3E}">
        <p14:creationId xmlns:p14="http://schemas.microsoft.com/office/powerpoint/2010/main" val="4136617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BC6001-90C1-465C-92CF-BBD971ADF45D}" type="datetimeFigureOut">
              <a:rPr lang="en-US" smtClean="0"/>
              <a:t>9/7/2015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1D7D6-38DF-4CFB-9EE8-11152492248F}" type="slidenum">
              <a:rPr lang="en-US" smtClean="0"/>
              <a:t>‹#›</a:t>
            </a:fld>
            <a:endParaRPr lang="en-US"/>
          </a:p>
        </p:txBody>
      </p:sp>
    </p:spTree>
    <p:extLst>
      <p:ext uri="{BB962C8B-B14F-4D97-AF65-F5344CB8AC3E}">
        <p14:creationId xmlns:p14="http://schemas.microsoft.com/office/powerpoint/2010/main" val="1630877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781800" y="6411433"/>
            <a:ext cx="2133600" cy="320675"/>
          </a:xfrm>
          <a:ln/>
        </p:spPr>
        <p:txBody>
          <a:bodyPr/>
          <a:lstStyle>
            <a:lvl1pPr>
              <a:defRPr/>
            </a:lvl1pPr>
          </a:lstStyle>
          <a:p>
            <a:pPr>
              <a:defRPr/>
            </a:pPr>
            <a:fld id="{1CD76883-60CD-47C3-8E45-DDCE04E99224}" type="slidenum">
              <a:rPr lang="en-US"/>
              <a:pPr>
                <a:defRPr/>
              </a:pPr>
              <a:t>‹#›</a:t>
            </a:fld>
            <a:endParaRPr lang="en-US" dirty="0"/>
          </a:p>
        </p:txBody>
      </p:sp>
    </p:spTree>
    <p:extLst>
      <p:ext uri="{BB962C8B-B14F-4D97-AF65-F5344CB8AC3E}">
        <p14:creationId xmlns:p14="http://schemas.microsoft.com/office/powerpoint/2010/main" val="1091784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CA51A7-839D-4C33-B0BD-342B419DF70C}" type="slidenum">
              <a:rPr lang="en-US"/>
              <a:pPr>
                <a:defRPr/>
              </a:pPr>
              <a:t>‹#›</a:t>
            </a:fld>
            <a:endParaRPr lang="en-US"/>
          </a:p>
        </p:txBody>
      </p:sp>
    </p:spTree>
    <p:extLst>
      <p:ext uri="{BB962C8B-B14F-4D97-AF65-F5344CB8AC3E}">
        <p14:creationId xmlns:p14="http://schemas.microsoft.com/office/powerpoint/2010/main" val="3215009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A8249C7-7437-4298-AC77-8D7BFAE5C18C}" type="slidenum">
              <a:rPr lang="en-US"/>
              <a:pPr>
                <a:defRPr/>
              </a:pPr>
              <a:t>‹#›</a:t>
            </a:fld>
            <a:endParaRPr lang="en-US"/>
          </a:p>
        </p:txBody>
      </p:sp>
    </p:spTree>
    <p:extLst>
      <p:ext uri="{BB962C8B-B14F-4D97-AF65-F5344CB8AC3E}">
        <p14:creationId xmlns:p14="http://schemas.microsoft.com/office/powerpoint/2010/main" val="189845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4915261-409F-42BC-B220-26EA383B364E}" type="slidenum">
              <a:rPr lang="en-US"/>
              <a:pPr>
                <a:defRPr/>
              </a:pPr>
              <a:t>‹#›</a:t>
            </a:fld>
            <a:endParaRPr lang="en-US"/>
          </a:p>
        </p:txBody>
      </p:sp>
    </p:spTree>
    <p:extLst>
      <p:ext uri="{BB962C8B-B14F-4D97-AF65-F5344CB8AC3E}">
        <p14:creationId xmlns:p14="http://schemas.microsoft.com/office/powerpoint/2010/main" val="2057117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FE10DE7-452D-428D-881D-4120C2F22914}" type="slidenum">
              <a:rPr lang="en-US"/>
              <a:pPr>
                <a:defRPr/>
              </a:pPr>
              <a:t>‹#›</a:t>
            </a:fld>
            <a:endParaRPr lang="en-US"/>
          </a:p>
        </p:txBody>
      </p:sp>
    </p:spTree>
    <p:extLst>
      <p:ext uri="{BB962C8B-B14F-4D97-AF65-F5344CB8AC3E}">
        <p14:creationId xmlns:p14="http://schemas.microsoft.com/office/powerpoint/2010/main" val="32174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C397378-66F6-426E-830D-C429C865CBB1}" type="slidenum">
              <a:rPr lang="en-US"/>
              <a:pPr>
                <a:defRPr/>
              </a:pPr>
              <a:t>‹#›</a:t>
            </a:fld>
            <a:endParaRPr lang="en-US"/>
          </a:p>
        </p:txBody>
      </p:sp>
    </p:spTree>
    <p:extLst>
      <p:ext uri="{BB962C8B-B14F-4D97-AF65-F5344CB8AC3E}">
        <p14:creationId xmlns:p14="http://schemas.microsoft.com/office/powerpoint/2010/main" val="954037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E5A2E71-3142-4FDF-B41F-F08EE06A12BB}" type="slidenum">
              <a:rPr lang="en-US"/>
              <a:pPr>
                <a:defRPr/>
              </a:pPr>
              <a:t>‹#›</a:t>
            </a:fld>
            <a:endParaRPr lang="en-US"/>
          </a:p>
        </p:txBody>
      </p:sp>
    </p:spTree>
    <p:extLst>
      <p:ext uri="{BB962C8B-B14F-4D97-AF65-F5344CB8AC3E}">
        <p14:creationId xmlns:p14="http://schemas.microsoft.com/office/powerpoint/2010/main" val="3402583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9304F70-3F48-4B92-8084-81818B50FD10}" type="slidenum">
              <a:rPr lang="en-US"/>
              <a:pPr>
                <a:defRPr/>
              </a:pPr>
              <a:t>‹#›</a:t>
            </a:fld>
            <a:endParaRPr lang="en-US"/>
          </a:p>
        </p:txBody>
      </p:sp>
    </p:spTree>
    <p:extLst>
      <p:ext uri="{BB962C8B-B14F-4D97-AF65-F5344CB8AC3E}">
        <p14:creationId xmlns:p14="http://schemas.microsoft.com/office/powerpoint/2010/main" val="789199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3810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608F774C-83F6-4580-8C65-C48AE603B62C}" type="slidenum">
              <a:rPr lang="en-US"/>
              <a:pPr>
                <a:defRPr/>
              </a:pPr>
              <a:t>‹#›</a:t>
            </a:fld>
            <a:endParaRPr lang="en-US"/>
          </a:p>
        </p:txBody>
      </p:sp>
      <p:sp>
        <p:nvSpPr>
          <p:cNvPr id="2" name="Rectangle 7"/>
          <p:cNvSpPr>
            <a:spLocks noChangeArrowheads="1"/>
          </p:cNvSpPr>
          <p:nvPr userDrawn="1"/>
        </p:nvSpPr>
        <p:spPr bwMode="auto">
          <a:xfrm>
            <a:off x="0" y="152400"/>
            <a:ext cx="9144000" cy="152400"/>
          </a:xfrm>
          <a:prstGeom prst="rect">
            <a:avLst/>
          </a:prstGeom>
          <a:solidFill>
            <a:srgbClr val="33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atin typeface="Arial" charset="0"/>
            </a:endParaRPr>
          </a:p>
        </p:txBody>
      </p:sp>
      <p:sp>
        <p:nvSpPr>
          <p:cNvPr id="1031" name="Text Box 9"/>
          <p:cNvSpPr txBox="1">
            <a:spLocks noChangeArrowheads="1"/>
          </p:cNvSpPr>
          <p:nvPr userDrawn="1"/>
        </p:nvSpPr>
        <p:spPr bwMode="auto">
          <a:xfrm>
            <a:off x="457200" y="127456"/>
            <a:ext cx="1233030" cy="2154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800">
                <a:solidFill>
                  <a:schemeClr val="tx1"/>
                </a:solidFill>
                <a:latin typeface="Times New Roman" pitchFamily="18" charset="0"/>
              </a:defRPr>
            </a:lvl1pPr>
            <a:lvl2pPr marL="742950" indent="-285750" eaLnBrk="0" hangingPunct="0">
              <a:defRPr sz="800">
                <a:solidFill>
                  <a:schemeClr val="tx1"/>
                </a:solidFill>
                <a:latin typeface="Times New Roman" pitchFamily="18" charset="0"/>
              </a:defRPr>
            </a:lvl2pPr>
            <a:lvl3pPr marL="1143000" indent="-228600" eaLnBrk="0" hangingPunct="0">
              <a:defRPr sz="800">
                <a:solidFill>
                  <a:schemeClr val="tx1"/>
                </a:solidFill>
                <a:latin typeface="Times New Roman" pitchFamily="18" charset="0"/>
              </a:defRPr>
            </a:lvl3pPr>
            <a:lvl4pPr marL="1600200" indent="-228600" eaLnBrk="0" hangingPunct="0">
              <a:defRPr sz="800">
                <a:solidFill>
                  <a:schemeClr val="tx1"/>
                </a:solidFill>
                <a:latin typeface="Times New Roman" pitchFamily="18" charset="0"/>
              </a:defRPr>
            </a:lvl4pPr>
            <a:lvl5pPr marL="2057400" indent="-228600" eaLnBrk="0" hangingPunct="0">
              <a:defRPr sz="800">
                <a:solidFill>
                  <a:schemeClr val="tx1"/>
                </a:solidFill>
                <a:latin typeface="Times New Roman" pitchFamily="18" charset="0"/>
              </a:defRPr>
            </a:lvl5pPr>
            <a:lvl6pPr marL="2514600" indent="-228600" eaLnBrk="0" fontAlgn="base" hangingPunct="0">
              <a:spcBef>
                <a:spcPct val="0"/>
              </a:spcBef>
              <a:spcAft>
                <a:spcPct val="0"/>
              </a:spcAft>
              <a:defRPr sz="800">
                <a:solidFill>
                  <a:schemeClr val="tx1"/>
                </a:solidFill>
                <a:latin typeface="Times New Roman" pitchFamily="18" charset="0"/>
              </a:defRPr>
            </a:lvl6pPr>
            <a:lvl7pPr marL="2971800" indent="-228600" eaLnBrk="0" fontAlgn="base" hangingPunct="0">
              <a:spcBef>
                <a:spcPct val="0"/>
              </a:spcBef>
              <a:spcAft>
                <a:spcPct val="0"/>
              </a:spcAft>
              <a:defRPr sz="800">
                <a:solidFill>
                  <a:schemeClr val="tx1"/>
                </a:solidFill>
                <a:latin typeface="Times New Roman" pitchFamily="18" charset="0"/>
              </a:defRPr>
            </a:lvl7pPr>
            <a:lvl8pPr marL="3429000" indent="-228600" eaLnBrk="0" fontAlgn="base" hangingPunct="0">
              <a:spcBef>
                <a:spcPct val="0"/>
              </a:spcBef>
              <a:spcAft>
                <a:spcPct val="0"/>
              </a:spcAft>
              <a:defRPr sz="800">
                <a:solidFill>
                  <a:schemeClr val="tx1"/>
                </a:solidFill>
                <a:latin typeface="Times New Roman" pitchFamily="18" charset="0"/>
              </a:defRPr>
            </a:lvl8pPr>
            <a:lvl9pPr marL="3886200" indent="-228600" eaLnBrk="0" fontAlgn="base" hangingPunct="0">
              <a:spcBef>
                <a:spcPct val="0"/>
              </a:spcBef>
              <a:spcAft>
                <a:spcPct val="0"/>
              </a:spcAft>
              <a:defRPr sz="800">
                <a:solidFill>
                  <a:schemeClr val="tx1"/>
                </a:solidFill>
                <a:latin typeface="Times New Roman" pitchFamily="18" charset="0"/>
              </a:defRPr>
            </a:lvl9pPr>
          </a:lstStyle>
          <a:p>
            <a:pPr eaLnBrk="1" hangingPunct="1">
              <a:defRPr/>
            </a:pPr>
            <a:r>
              <a:rPr lang="en-US" i="1" dirty="0" smtClean="0">
                <a:latin typeface="Arial" charset="0"/>
              </a:rPr>
              <a:t>Delphian Systems LLC</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a:solidFill>
            <a:schemeClr val="tx2"/>
          </a:solidFill>
          <a:latin typeface="+mj-lt"/>
          <a:ea typeface="+mj-ea"/>
          <a:cs typeface="+mj-cs"/>
        </a:defRPr>
      </a:lvl1pPr>
      <a:lvl2pPr algn="l" rtl="0" eaLnBrk="0" fontAlgn="base" hangingPunct="0">
        <a:spcBef>
          <a:spcPct val="0"/>
        </a:spcBef>
        <a:spcAft>
          <a:spcPct val="0"/>
        </a:spcAft>
        <a:defRPr>
          <a:solidFill>
            <a:schemeClr val="tx2"/>
          </a:solidFill>
          <a:latin typeface="Arial" charset="0"/>
        </a:defRPr>
      </a:lvl2pPr>
      <a:lvl3pPr algn="l" rtl="0" eaLnBrk="0" fontAlgn="base" hangingPunct="0">
        <a:spcBef>
          <a:spcPct val="0"/>
        </a:spcBef>
        <a:spcAft>
          <a:spcPct val="0"/>
        </a:spcAft>
        <a:defRPr>
          <a:solidFill>
            <a:schemeClr val="tx2"/>
          </a:solidFill>
          <a:latin typeface="Arial" charset="0"/>
        </a:defRPr>
      </a:lvl3pPr>
      <a:lvl4pPr algn="l" rtl="0" eaLnBrk="0" fontAlgn="base" hangingPunct="0">
        <a:spcBef>
          <a:spcPct val="0"/>
        </a:spcBef>
        <a:spcAft>
          <a:spcPct val="0"/>
        </a:spcAft>
        <a:defRPr>
          <a:solidFill>
            <a:schemeClr val="tx2"/>
          </a:solidFill>
          <a:latin typeface="Arial" charset="0"/>
        </a:defRPr>
      </a:lvl4pPr>
      <a:lvl5pPr algn="l" rtl="0" eaLnBrk="0" fontAlgn="base" hangingPunct="0">
        <a:spcBef>
          <a:spcPct val="0"/>
        </a:spcBef>
        <a:spcAft>
          <a:spcPct val="0"/>
        </a:spcAft>
        <a:defRPr>
          <a:solidFill>
            <a:schemeClr val="tx2"/>
          </a:solidFill>
          <a:latin typeface="Arial" charset="0"/>
        </a:defRPr>
      </a:lvl5pPr>
      <a:lvl6pPr marL="457200" algn="l" rtl="0" fontAlgn="base">
        <a:spcBef>
          <a:spcPct val="0"/>
        </a:spcBef>
        <a:spcAft>
          <a:spcPct val="0"/>
        </a:spcAft>
        <a:defRPr>
          <a:solidFill>
            <a:schemeClr val="tx2"/>
          </a:solidFill>
          <a:latin typeface="Arial" charset="0"/>
        </a:defRPr>
      </a:lvl6pPr>
      <a:lvl7pPr marL="914400" algn="l" rtl="0" fontAlgn="base">
        <a:spcBef>
          <a:spcPct val="0"/>
        </a:spcBef>
        <a:spcAft>
          <a:spcPct val="0"/>
        </a:spcAft>
        <a:defRPr>
          <a:solidFill>
            <a:schemeClr val="tx2"/>
          </a:solidFill>
          <a:latin typeface="Arial" charset="0"/>
        </a:defRPr>
      </a:lvl7pPr>
      <a:lvl8pPr marL="1371600" algn="l" rtl="0" fontAlgn="base">
        <a:spcBef>
          <a:spcPct val="0"/>
        </a:spcBef>
        <a:spcAft>
          <a:spcPct val="0"/>
        </a:spcAft>
        <a:defRPr>
          <a:solidFill>
            <a:schemeClr val="tx2"/>
          </a:solidFill>
          <a:latin typeface="Arial" charset="0"/>
        </a:defRPr>
      </a:lvl8pPr>
      <a:lvl9pPr marL="1828800" algn="l" rtl="0" fontAlgn="base">
        <a:spcBef>
          <a:spcPct val="0"/>
        </a:spcBef>
        <a:spcAft>
          <a:spcPct val="0"/>
        </a:spcAft>
        <a:defRPr>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belwith.com/" TargetMode="External"/><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www.keelerproducts.com/" TargetMode="External"/><Relationship Id="rId4" Type="http://schemas.openxmlformats.org/officeDocument/2006/relationships/hyperlink" Target="http://www.hickoryhardware.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kennedymfg.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wes-tech.com/"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5"/>
          <p:cNvSpPr txBox="1">
            <a:spLocks noChangeArrowheads="1"/>
          </p:cNvSpPr>
          <p:nvPr/>
        </p:nvSpPr>
        <p:spPr bwMode="auto">
          <a:xfrm>
            <a:off x="1357384" y="2996171"/>
            <a:ext cx="6629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800">
                <a:solidFill>
                  <a:schemeClr val="tx1"/>
                </a:solidFill>
                <a:latin typeface="Times New Roman" pitchFamily="18" charset="0"/>
              </a:defRPr>
            </a:lvl1pPr>
            <a:lvl2pPr marL="742950" indent="-285750" eaLnBrk="0" hangingPunct="0">
              <a:defRPr sz="800">
                <a:solidFill>
                  <a:schemeClr val="tx1"/>
                </a:solidFill>
                <a:latin typeface="Times New Roman" pitchFamily="18" charset="0"/>
              </a:defRPr>
            </a:lvl2pPr>
            <a:lvl3pPr marL="1143000" indent="-228600" eaLnBrk="0" hangingPunct="0">
              <a:defRPr sz="800">
                <a:solidFill>
                  <a:schemeClr val="tx1"/>
                </a:solidFill>
                <a:latin typeface="Times New Roman" pitchFamily="18" charset="0"/>
              </a:defRPr>
            </a:lvl3pPr>
            <a:lvl4pPr marL="1600200" indent="-228600" eaLnBrk="0" hangingPunct="0">
              <a:defRPr sz="800">
                <a:solidFill>
                  <a:schemeClr val="tx1"/>
                </a:solidFill>
                <a:latin typeface="Times New Roman" pitchFamily="18" charset="0"/>
              </a:defRPr>
            </a:lvl4pPr>
            <a:lvl5pPr marL="2057400" indent="-228600" eaLnBrk="0" hangingPunct="0">
              <a:defRPr sz="800">
                <a:solidFill>
                  <a:schemeClr val="tx1"/>
                </a:solidFill>
                <a:latin typeface="Times New Roman" pitchFamily="18" charset="0"/>
              </a:defRPr>
            </a:lvl5pPr>
            <a:lvl6pPr marL="2514600" indent="-228600" eaLnBrk="0" fontAlgn="base" hangingPunct="0">
              <a:spcBef>
                <a:spcPct val="0"/>
              </a:spcBef>
              <a:spcAft>
                <a:spcPct val="0"/>
              </a:spcAft>
              <a:defRPr sz="800">
                <a:solidFill>
                  <a:schemeClr val="tx1"/>
                </a:solidFill>
                <a:latin typeface="Times New Roman" pitchFamily="18" charset="0"/>
              </a:defRPr>
            </a:lvl6pPr>
            <a:lvl7pPr marL="2971800" indent="-228600" eaLnBrk="0" fontAlgn="base" hangingPunct="0">
              <a:spcBef>
                <a:spcPct val="0"/>
              </a:spcBef>
              <a:spcAft>
                <a:spcPct val="0"/>
              </a:spcAft>
              <a:defRPr sz="800">
                <a:solidFill>
                  <a:schemeClr val="tx1"/>
                </a:solidFill>
                <a:latin typeface="Times New Roman" pitchFamily="18" charset="0"/>
              </a:defRPr>
            </a:lvl7pPr>
            <a:lvl8pPr marL="3429000" indent="-228600" eaLnBrk="0" fontAlgn="base" hangingPunct="0">
              <a:spcBef>
                <a:spcPct val="0"/>
              </a:spcBef>
              <a:spcAft>
                <a:spcPct val="0"/>
              </a:spcAft>
              <a:defRPr sz="800">
                <a:solidFill>
                  <a:schemeClr val="tx1"/>
                </a:solidFill>
                <a:latin typeface="Times New Roman" pitchFamily="18" charset="0"/>
              </a:defRPr>
            </a:lvl8pPr>
            <a:lvl9pPr marL="3886200" indent="-228600" eaLnBrk="0" fontAlgn="base" hangingPunct="0">
              <a:spcBef>
                <a:spcPct val="0"/>
              </a:spcBef>
              <a:spcAft>
                <a:spcPct val="0"/>
              </a:spcAft>
              <a:defRPr sz="800">
                <a:solidFill>
                  <a:schemeClr val="tx1"/>
                </a:solidFill>
                <a:latin typeface="Times New Roman" pitchFamily="18" charset="0"/>
              </a:defRPr>
            </a:lvl9pPr>
          </a:lstStyle>
          <a:p>
            <a:pPr algn="ctr" eaLnBrk="1" hangingPunct="1"/>
            <a:r>
              <a:rPr lang="en-US" sz="2800" b="1" i="1" dirty="0" smtClean="0">
                <a:latin typeface="Arial" charset="0"/>
              </a:rPr>
              <a:t>Wireless Network Testing </a:t>
            </a:r>
            <a:endParaRPr lang="en-US" sz="2400" i="1" dirty="0">
              <a:latin typeface="Arial" charset="0"/>
            </a:endParaRPr>
          </a:p>
        </p:txBody>
      </p:sp>
      <p:sp>
        <p:nvSpPr>
          <p:cNvPr id="2052" name="TextBox 1"/>
          <p:cNvSpPr txBox="1">
            <a:spLocks noChangeArrowheads="1"/>
          </p:cNvSpPr>
          <p:nvPr/>
        </p:nvSpPr>
        <p:spPr bwMode="auto">
          <a:xfrm>
            <a:off x="2514600" y="3808738"/>
            <a:ext cx="3962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00">
                <a:solidFill>
                  <a:schemeClr val="tx1"/>
                </a:solidFill>
                <a:latin typeface="Times New Roman" pitchFamily="18" charset="0"/>
              </a:defRPr>
            </a:lvl1pPr>
            <a:lvl2pPr marL="742950" indent="-285750" eaLnBrk="0" hangingPunct="0">
              <a:defRPr sz="800">
                <a:solidFill>
                  <a:schemeClr val="tx1"/>
                </a:solidFill>
                <a:latin typeface="Times New Roman" pitchFamily="18" charset="0"/>
              </a:defRPr>
            </a:lvl2pPr>
            <a:lvl3pPr marL="1143000" indent="-228600" eaLnBrk="0" hangingPunct="0">
              <a:defRPr sz="800">
                <a:solidFill>
                  <a:schemeClr val="tx1"/>
                </a:solidFill>
                <a:latin typeface="Times New Roman" pitchFamily="18" charset="0"/>
              </a:defRPr>
            </a:lvl3pPr>
            <a:lvl4pPr marL="1600200" indent="-228600" eaLnBrk="0" hangingPunct="0">
              <a:defRPr sz="800">
                <a:solidFill>
                  <a:schemeClr val="tx1"/>
                </a:solidFill>
                <a:latin typeface="Times New Roman" pitchFamily="18" charset="0"/>
              </a:defRPr>
            </a:lvl4pPr>
            <a:lvl5pPr marL="2057400" indent="-228600" eaLnBrk="0" hangingPunct="0">
              <a:defRPr sz="800">
                <a:solidFill>
                  <a:schemeClr val="tx1"/>
                </a:solidFill>
                <a:latin typeface="Times New Roman" pitchFamily="18" charset="0"/>
              </a:defRPr>
            </a:lvl5pPr>
            <a:lvl6pPr marL="2514600" indent="-228600" eaLnBrk="0" fontAlgn="base" hangingPunct="0">
              <a:spcBef>
                <a:spcPct val="0"/>
              </a:spcBef>
              <a:spcAft>
                <a:spcPct val="0"/>
              </a:spcAft>
              <a:defRPr sz="800">
                <a:solidFill>
                  <a:schemeClr val="tx1"/>
                </a:solidFill>
                <a:latin typeface="Times New Roman" pitchFamily="18" charset="0"/>
              </a:defRPr>
            </a:lvl6pPr>
            <a:lvl7pPr marL="2971800" indent="-228600" eaLnBrk="0" fontAlgn="base" hangingPunct="0">
              <a:spcBef>
                <a:spcPct val="0"/>
              </a:spcBef>
              <a:spcAft>
                <a:spcPct val="0"/>
              </a:spcAft>
              <a:defRPr sz="800">
                <a:solidFill>
                  <a:schemeClr val="tx1"/>
                </a:solidFill>
                <a:latin typeface="Times New Roman" pitchFamily="18" charset="0"/>
              </a:defRPr>
            </a:lvl7pPr>
            <a:lvl8pPr marL="3429000" indent="-228600" eaLnBrk="0" fontAlgn="base" hangingPunct="0">
              <a:spcBef>
                <a:spcPct val="0"/>
              </a:spcBef>
              <a:spcAft>
                <a:spcPct val="0"/>
              </a:spcAft>
              <a:defRPr sz="800">
                <a:solidFill>
                  <a:schemeClr val="tx1"/>
                </a:solidFill>
                <a:latin typeface="Times New Roman" pitchFamily="18" charset="0"/>
              </a:defRPr>
            </a:lvl8pPr>
            <a:lvl9pPr marL="3886200" indent="-228600" eaLnBrk="0" fontAlgn="base" hangingPunct="0">
              <a:spcBef>
                <a:spcPct val="0"/>
              </a:spcBef>
              <a:spcAft>
                <a:spcPct val="0"/>
              </a:spcAft>
              <a:defRPr sz="800">
                <a:solidFill>
                  <a:schemeClr val="tx1"/>
                </a:solidFill>
                <a:latin typeface="Times New Roman" pitchFamily="18" charset="0"/>
              </a:defRPr>
            </a:lvl9pPr>
          </a:lstStyle>
          <a:p>
            <a:pPr algn="ctr" eaLnBrk="1" hangingPunct="1"/>
            <a:r>
              <a:rPr lang="en-US" sz="1400" b="1" dirty="0" smtClean="0">
                <a:solidFill>
                  <a:srgbClr val="C00000"/>
                </a:solidFill>
                <a:latin typeface="Arial" charset="0"/>
                <a:cs typeface="Arial" charset="0"/>
              </a:rPr>
              <a:t>8/28/2015 </a:t>
            </a:r>
            <a:r>
              <a:rPr lang="en-US" sz="1100" b="1" dirty="0" err="1" smtClean="0">
                <a:solidFill>
                  <a:srgbClr val="C00000"/>
                </a:solidFill>
                <a:latin typeface="Arial" charset="0"/>
                <a:cs typeface="Arial" charset="0"/>
              </a:rPr>
              <a:t>LowRes</a:t>
            </a:r>
            <a:endParaRPr lang="en-US" sz="1100" b="1" dirty="0" smtClean="0">
              <a:solidFill>
                <a:srgbClr val="C00000"/>
              </a:solidFill>
              <a:latin typeface="Arial" charset="0"/>
              <a:cs typeface="Arial" charset="0"/>
            </a:endParaRP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54926" y="794277"/>
            <a:ext cx="1804916" cy="702690"/>
          </a:xfrm>
          <a:prstGeom prst="rect">
            <a:avLst/>
          </a:prstGeom>
        </p:spPr>
      </p:pic>
      <p:sp>
        <p:nvSpPr>
          <p:cNvPr id="2" name="TextBox 1"/>
          <p:cNvSpPr txBox="1"/>
          <p:nvPr/>
        </p:nvSpPr>
        <p:spPr>
          <a:xfrm>
            <a:off x="1524000" y="4465214"/>
            <a:ext cx="6076950" cy="307777"/>
          </a:xfrm>
          <a:prstGeom prst="rect">
            <a:avLst/>
          </a:prstGeom>
          <a:noFill/>
        </p:spPr>
        <p:txBody>
          <a:bodyPr wrap="square" rtlCol="0">
            <a:spAutoFit/>
          </a:bodyPr>
          <a:lstStyle/>
          <a:p>
            <a:pPr algn="ctr"/>
            <a:r>
              <a:rPr lang="en-US" sz="1400" b="1" dirty="0" smtClean="0">
                <a:solidFill>
                  <a:srgbClr val="C00000"/>
                </a:solidFill>
                <a:latin typeface="+mn-lt"/>
              </a:rPr>
              <a:t>For Internal Purposes Only</a:t>
            </a:r>
            <a:endParaRPr lang="en-US" sz="1400" b="1" dirty="0">
              <a:solidFill>
                <a:srgbClr val="C00000"/>
              </a:solidFill>
              <a:latin typeface="+mn-lt"/>
            </a:endParaRPr>
          </a:p>
        </p:txBody>
      </p:sp>
      <p:pic>
        <p:nvPicPr>
          <p:cNvPr id="6" name="Picture 5" descr="C:\A LAPTOP BACKUP DELL 020611\A BELWITH\A SR TECHNOLOGY\SR Websites\LOGOS\SecuRemote-Smart-App-Icon-5 Nicole\securemote-smart-logos\SecuRemote-Smart-LogoBB.pn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3521906" y="2099697"/>
            <a:ext cx="1947788" cy="7523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10</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128838" y="533400"/>
            <a:ext cx="5424407" cy="3048000"/>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57201" y="3733799"/>
            <a:ext cx="5493918" cy="2960209"/>
          </a:xfrm>
          <a:prstGeom prst="rect">
            <a:avLst/>
          </a:prstGeom>
        </p:spPr>
      </p:pic>
      <p:sp>
        <p:nvSpPr>
          <p:cNvPr id="5" name="Oval 4"/>
          <p:cNvSpPr/>
          <p:nvPr/>
        </p:nvSpPr>
        <p:spPr>
          <a:xfrm>
            <a:off x="8432835" y="167640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a:t>
            </a:r>
            <a:endParaRPr lang="en-US" dirty="0">
              <a:solidFill>
                <a:schemeClr val="accent2">
                  <a:lumMod val="75000"/>
                </a:schemeClr>
              </a:solidFill>
            </a:endParaRPr>
          </a:p>
        </p:txBody>
      </p:sp>
      <p:sp>
        <p:nvSpPr>
          <p:cNvPr id="6" name="Oval 5"/>
          <p:cNvSpPr/>
          <p:nvPr/>
        </p:nvSpPr>
        <p:spPr>
          <a:xfrm>
            <a:off x="3781220" y="160020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a:t>
            </a:r>
            <a:endParaRPr lang="en-US" dirty="0">
              <a:solidFill>
                <a:schemeClr val="accent2">
                  <a:lumMod val="75000"/>
                </a:schemeClr>
              </a:solidFill>
            </a:endParaRPr>
          </a:p>
        </p:txBody>
      </p:sp>
      <p:sp>
        <p:nvSpPr>
          <p:cNvPr id="7" name="Oval 6"/>
          <p:cNvSpPr/>
          <p:nvPr/>
        </p:nvSpPr>
        <p:spPr>
          <a:xfrm>
            <a:off x="2133600" y="495300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a:t>
            </a:r>
            <a:endParaRPr lang="en-US" dirty="0">
              <a:solidFill>
                <a:schemeClr val="accent2">
                  <a:lumMod val="75000"/>
                </a:schemeClr>
              </a:solidFill>
            </a:endParaRPr>
          </a:p>
        </p:txBody>
      </p:sp>
      <p:sp>
        <p:nvSpPr>
          <p:cNvPr id="8" name="Oval 7"/>
          <p:cNvSpPr/>
          <p:nvPr/>
        </p:nvSpPr>
        <p:spPr>
          <a:xfrm>
            <a:off x="4572000" y="5269036"/>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F</a:t>
            </a:r>
          </a:p>
        </p:txBody>
      </p:sp>
      <p:sp>
        <p:nvSpPr>
          <p:cNvPr id="9" name="TextBox 8"/>
          <p:cNvSpPr txBox="1"/>
          <p:nvPr/>
        </p:nvSpPr>
        <p:spPr>
          <a:xfrm>
            <a:off x="411480" y="762000"/>
            <a:ext cx="2636521" cy="769441"/>
          </a:xfrm>
          <a:prstGeom prst="rect">
            <a:avLst/>
          </a:prstGeom>
          <a:noFill/>
        </p:spPr>
        <p:txBody>
          <a:bodyPr wrap="square" rtlCol="0">
            <a:spAutoFit/>
          </a:bodyPr>
          <a:lstStyle/>
          <a:p>
            <a:r>
              <a:rPr lang="en-US" sz="1100" dirty="0" smtClean="0">
                <a:latin typeface="Calibri" panose="020F0502020204030204" pitchFamily="34" charset="0"/>
                <a:cs typeface="AngsanaUPC" panose="02020603050405020304" pitchFamily="18" charset="-34"/>
              </a:rPr>
              <a:t>West wall (B) </a:t>
            </a:r>
          </a:p>
          <a:p>
            <a:r>
              <a:rPr lang="en-US" sz="1100" dirty="0" smtClean="0">
                <a:latin typeface="Calibri" panose="020F0502020204030204" pitchFamily="34" charset="0"/>
                <a:cs typeface="AngsanaUPC" panose="02020603050405020304" pitchFamily="18" charset="-34"/>
              </a:rPr>
              <a:t>South West wall with office mezzanine (C)</a:t>
            </a:r>
          </a:p>
          <a:p>
            <a:r>
              <a:rPr lang="en-US" sz="1100" dirty="0" smtClean="0">
                <a:latin typeface="Calibri" panose="020F0502020204030204" pitchFamily="34" charset="0"/>
                <a:cs typeface="AngsanaUPC" panose="02020603050405020304" pitchFamily="18" charset="-34"/>
              </a:rPr>
              <a:t>Middle offices and mezzanine (E)  </a:t>
            </a:r>
          </a:p>
          <a:p>
            <a:r>
              <a:rPr lang="en-US" sz="1100" dirty="0" smtClean="0">
                <a:latin typeface="Calibri" panose="020F0502020204030204" pitchFamily="34" charset="0"/>
                <a:cs typeface="AngsanaUPC" panose="02020603050405020304" pitchFamily="18" charset="-34"/>
              </a:rPr>
              <a:t>Middle west wall (F)</a:t>
            </a:r>
            <a:endParaRPr lang="en-US" sz="1100" dirty="0">
              <a:latin typeface="Calibri" panose="020F0502020204030204" pitchFamily="34" charset="0"/>
              <a:cs typeface="AngsanaUPC" panose="02020603050405020304" pitchFamily="18" charset="-34"/>
            </a:endParaRPr>
          </a:p>
        </p:txBody>
      </p:sp>
    </p:spTree>
    <p:extLst>
      <p:ext uri="{BB962C8B-B14F-4D97-AF65-F5344CB8AC3E}">
        <p14:creationId xmlns:p14="http://schemas.microsoft.com/office/powerpoint/2010/main" val="11055714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11</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57200" y="1524000"/>
            <a:ext cx="8135711" cy="4602018"/>
          </a:xfrm>
          <a:prstGeom prst="rect">
            <a:avLst/>
          </a:prstGeom>
        </p:spPr>
      </p:pic>
      <p:sp>
        <p:nvSpPr>
          <p:cNvPr id="4" name="Oval 3"/>
          <p:cNvSpPr/>
          <p:nvPr/>
        </p:nvSpPr>
        <p:spPr>
          <a:xfrm>
            <a:off x="5105400" y="335280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E</a:t>
            </a:r>
          </a:p>
        </p:txBody>
      </p:sp>
      <p:sp>
        <p:nvSpPr>
          <p:cNvPr id="5" name="TextBox 4"/>
          <p:cNvSpPr txBox="1"/>
          <p:nvPr/>
        </p:nvSpPr>
        <p:spPr>
          <a:xfrm>
            <a:off x="381000" y="609600"/>
            <a:ext cx="2667000" cy="261610"/>
          </a:xfrm>
          <a:prstGeom prst="rect">
            <a:avLst/>
          </a:prstGeom>
          <a:noFill/>
        </p:spPr>
        <p:txBody>
          <a:bodyPr wrap="square" rtlCol="0">
            <a:spAutoFit/>
          </a:bodyPr>
          <a:lstStyle/>
          <a:p>
            <a:r>
              <a:rPr lang="en-US" sz="1100" dirty="0" smtClean="0">
                <a:latin typeface="Calibri" panose="020F0502020204030204" pitchFamily="34" charset="0"/>
                <a:cs typeface="AngsanaUPC" panose="02020603050405020304" pitchFamily="18" charset="-34"/>
              </a:rPr>
              <a:t>Middle offices and mezzanine (E)  </a:t>
            </a:r>
          </a:p>
        </p:txBody>
      </p:sp>
    </p:spTree>
    <p:extLst>
      <p:ext uri="{BB962C8B-B14F-4D97-AF65-F5344CB8AC3E}">
        <p14:creationId xmlns:p14="http://schemas.microsoft.com/office/powerpoint/2010/main" val="942416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12</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89016" y="1423284"/>
            <a:ext cx="8197784" cy="4528300"/>
          </a:xfrm>
          <a:prstGeom prst="rect">
            <a:avLst/>
          </a:prstGeom>
        </p:spPr>
      </p:pic>
      <p:sp>
        <p:nvSpPr>
          <p:cNvPr id="4" name="Oval 3"/>
          <p:cNvSpPr/>
          <p:nvPr/>
        </p:nvSpPr>
        <p:spPr>
          <a:xfrm>
            <a:off x="4191000" y="4088505"/>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A1</a:t>
            </a:r>
            <a:endParaRPr lang="en-US" dirty="0">
              <a:solidFill>
                <a:schemeClr val="accent2">
                  <a:lumMod val="75000"/>
                </a:schemeClr>
              </a:solidFill>
            </a:endParaRPr>
          </a:p>
        </p:txBody>
      </p:sp>
      <p:sp>
        <p:nvSpPr>
          <p:cNvPr id="5" name="Oval 4"/>
          <p:cNvSpPr/>
          <p:nvPr/>
        </p:nvSpPr>
        <p:spPr>
          <a:xfrm>
            <a:off x="4191000" y="281940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
        <p:nvSpPr>
          <p:cNvPr id="6" name="TextBox 5"/>
          <p:cNvSpPr txBox="1"/>
          <p:nvPr/>
        </p:nvSpPr>
        <p:spPr>
          <a:xfrm>
            <a:off x="417444" y="659771"/>
            <a:ext cx="5486400" cy="600164"/>
          </a:xfrm>
          <a:prstGeom prst="rect">
            <a:avLst/>
          </a:prstGeom>
          <a:noFill/>
        </p:spPr>
        <p:txBody>
          <a:bodyPr wrap="square" rtlCol="0">
            <a:spAutoFit/>
          </a:bodyPr>
          <a:lstStyle/>
          <a:p>
            <a:r>
              <a:rPr lang="en-US" sz="1100" dirty="0" smtClean="0">
                <a:latin typeface="Calibri" panose="020F0502020204030204" pitchFamily="34" charset="0"/>
                <a:cs typeface="AngsanaUPC" panose="02020603050405020304" pitchFamily="18" charset="-34"/>
              </a:rPr>
              <a:t>South interior view of the office walls that separate the fabrication area from the offices. </a:t>
            </a:r>
          </a:p>
          <a:p>
            <a:r>
              <a:rPr lang="en-US" sz="1100" dirty="0" smtClean="0">
                <a:latin typeface="Calibri" panose="020F0502020204030204" pitchFamily="34" charset="0"/>
                <a:cs typeface="AngsanaUPC" panose="02020603050405020304" pitchFamily="18" charset="-34"/>
              </a:rPr>
              <a:t>Ground floor offices wall (A1)</a:t>
            </a:r>
          </a:p>
          <a:p>
            <a:r>
              <a:rPr lang="en-US" sz="1100" dirty="0" smtClean="0">
                <a:latin typeface="Calibri" panose="020F0502020204030204" pitchFamily="34" charset="0"/>
                <a:cs typeface="AngsanaUPC" panose="02020603050405020304" pitchFamily="18" charset="-34"/>
              </a:rPr>
              <a:t>Second floor offices wall (A2)</a:t>
            </a:r>
            <a:endParaRPr lang="en-US" sz="1100" dirty="0">
              <a:latin typeface="Calibri" panose="020F0502020204030204" pitchFamily="34" charset="0"/>
              <a:cs typeface="AngsanaUPC" panose="02020603050405020304" pitchFamily="18" charset="-34"/>
            </a:endParaRPr>
          </a:p>
        </p:txBody>
      </p:sp>
    </p:spTree>
    <p:extLst>
      <p:ext uri="{BB962C8B-B14F-4D97-AF65-F5344CB8AC3E}">
        <p14:creationId xmlns:p14="http://schemas.microsoft.com/office/powerpoint/2010/main" val="1064891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13</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057159" y="533400"/>
            <a:ext cx="5683719" cy="3810000"/>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57200" y="3583928"/>
            <a:ext cx="5257800" cy="2911642"/>
          </a:xfrm>
          <a:prstGeom prst="rect">
            <a:avLst/>
          </a:prstGeom>
        </p:spPr>
      </p:pic>
      <p:sp>
        <p:nvSpPr>
          <p:cNvPr id="5" name="Oval 4"/>
          <p:cNvSpPr/>
          <p:nvPr/>
        </p:nvSpPr>
        <p:spPr>
          <a:xfrm>
            <a:off x="6110819" y="167640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
        <p:nvSpPr>
          <p:cNvPr id="6" name="Oval 5"/>
          <p:cNvSpPr/>
          <p:nvPr/>
        </p:nvSpPr>
        <p:spPr>
          <a:xfrm>
            <a:off x="2759189" y="594360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
        <p:nvSpPr>
          <p:cNvPr id="8" name="TextBox 7"/>
          <p:cNvSpPr txBox="1"/>
          <p:nvPr/>
        </p:nvSpPr>
        <p:spPr>
          <a:xfrm>
            <a:off x="353818" y="676428"/>
            <a:ext cx="2554356" cy="1107996"/>
          </a:xfrm>
          <a:prstGeom prst="rect">
            <a:avLst/>
          </a:prstGeom>
          <a:noFill/>
        </p:spPr>
        <p:txBody>
          <a:bodyPr wrap="square" rtlCol="0">
            <a:spAutoFit/>
          </a:bodyPr>
          <a:lstStyle/>
          <a:p>
            <a:r>
              <a:rPr lang="en-US" sz="1100" dirty="0" smtClean="0">
                <a:latin typeface="Calibri" panose="020F0502020204030204" pitchFamily="34" charset="0"/>
                <a:cs typeface="AngsanaUPC" panose="02020603050405020304" pitchFamily="18" charset="-34"/>
              </a:rPr>
              <a:t>View of the interior office walls from the incoming interior dock on the south side of the building.</a:t>
            </a:r>
          </a:p>
          <a:p>
            <a:endParaRPr lang="en-US" sz="1100" dirty="0" smtClean="0">
              <a:latin typeface="Calibri" panose="020F0502020204030204" pitchFamily="34" charset="0"/>
              <a:cs typeface="AngsanaUPC" panose="02020603050405020304" pitchFamily="18" charset="-34"/>
            </a:endParaRPr>
          </a:p>
          <a:p>
            <a:r>
              <a:rPr lang="en-US" sz="1100" dirty="0" smtClean="0">
                <a:latin typeface="Calibri" panose="020F0502020204030204" pitchFamily="34" charset="0"/>
                <a:cs typeface="AngsanaUPC" panose="02020603050405020304" pitchFamily="18" charset="-34"/>
              </a:rPr>
              <a:t>Second floor offices wall (A2) – View of laboratory area.</a:t>
            </a:r>
            <a:endParaRPr lang="en-US" sz="1100" dirty="0">
              <a:latin typeface="Calibri" panose="020F0502020204030204" pitchFamily="34" charset="0"/>
              <a:cs typeface="AngsanaUPC" panose="02020603050405020304" pitchFamily="18" charset="-34"/>
            </a:endParaRPr>
          </a:p>
        </p:txBody>
      </p:sp>
    </p:spTree>
    <p:extLst>
      <p:ext uri="{BB962C8B-B14F-4D97-AF65-F5344CB8AC3E}">
        <p14:creationId xmlns:p14="http://schemas.microsoft.com/office/powerpoint/2010/main" val="9445790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14</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74579" y="1447800"/>
            <a:ext cx="8142705" cy="4595388"/>
          </a:xfrm>
          <a:prstGeom prst="rect">
            <a:avLst/>
          </a:prstGeom>
        </p:spPr>
      </p:pic>
      <p:sp>
        <p:nvSpPr>
          <p:cNvPr id="4" name="Oval 3"/>
          <p:cNvSpPr/>
          <p:nvPr/>
        </p:nvSpPr>
        <p:spPr>
          <a:xfrm>
            <a:off x="2438400" y="525780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H</a:t>
            </a:r>
            <a:endParaRPr lang="en-US" dirty="0">
              <a:solidFill>
                <a:schemeClr val="accent2">
                  <a:lumMod val="75000"/>
                </a:schemeClr>
              </a:solidFill>
            </a:endParaRPr>
          </a:p>
        </p:txBody>
      </p:sp>
      <p:sp>
        <p:nvSpPr>
          <p:cNvPr id="5" name="TextBox 4"/>
          <p:cNvSpPr txBox="1"/>
          <p:nvPr/>
        </p:nvSpPr>
        <p:spPr>
          <a:xfrm>
            <a:off x="474579" y="533400"/>
            <a:ext cx="3913382" cy="430887"/>
          </a:xfrm>
          <a:prstGeom prst="rect">
            <a:avLst/>
          </a:prstGeom>
          <a:noFill/>
        </p:spPr>
        <p:txBody>
          <a:bodyPr wrap="square" rtlCol="0">
            <a:spAutoFit/>
          </a:bodyPr>
          <a:lstStyle/>
          <a:p>
            <a:r>
              <a:rPr lang="en-US" sz="1100" dirty="0" smtClean="0">
                <a:latin typeface="Calibri" panose="020F0502020204030204" pitchFamily="34" charset="0"/>
                <a:cs typeface="AngsanaUPC" panose="02020603050405020304" pitchFamily="18" charset="-34"/>
              </a:rPr>
              <a:t>Material storage area – Metal racking, small equipment and parts</a:t>
            </a:r>
          </a:p>
          <a:p>
            <a:r>
              <a:rPr lang="en-US" sz="1100" dirty="0" smtClean="0">
                <a:latin typeface="Calibri" panose="020F0502020204030204" pitchFamily="34" charset="0"/>
                <a:cs typeface="AngsanaUPC" panose="02020603050405020304" pitchFamily="18" charset="-34"/>
              </a:rPr>
              <a:t>North View</a:t>
            </a:r>
            <a:endParaRPr lang="en-US" sz="1100" dirty="0">
              <a:latin typeface="Calibri" panose="020F0502020204030204" pitchFamily="34" charset="0"/>
              <a:cs typeface="AngsanaUPC" panose="02020603050405020304" pitchFamily="18" charset="-34"/>
            </a:endParaRPr>
          </a:p>
        </p:txBody>
      </p:sp>
    </p:spTree>
    <p:extLst>
      <p:ext uri="{BB962C8B-B14F-4D97-AF65-F5344CB8AC3E}">
        <p14:creationId xmlns:p14="http://schemas.microsoft.com/office/powerpoint/2010/main" val="22443929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15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57200" y="1371601"/>
            <a:ext cx="8212520" cy="4624526"/>
          </a:xfrm>
          <a:prstGeom prst="rect">
            <a:avLst/>
          </a:prstGeom>
        </p:spPr>
      </p:pic>
      <p:sp>
        <p:nvSpPr>
          <p:cNvPr id="4" name="Oval 3"/>
          <p:cNvSpPr/>
          <p:nvPr/>
        </p:nvSpPr>
        <p:spPr>
          <a:xfrm>
            <a:off x="3124200" y="480060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I</a:t>
            </a:r>
            <a:endParaRPr lang="en-US" dirty="0">
              <a:solidFill>
                <a:schemeClr val="accent2">
                  <a:lumMod val="75000"/>
                </a:schemeClr>
              </a:solidFill>
            </a:endParaRPr>
          </a:p>
        </p:txBody>
      </p:sp>
      <p:sp>
        <p:nvSpPr>
          <p:cNvPr id="6" name="TextBox 5"/>
          <p:cNvSpPr txBox="1"/>
          <p:nvPr/>
        </p:nvSpPr>
        <p:spPr>
          <a:xfrm>
            <a:off x="457200" y="740851"/>
            <a:ext cx="3913382" cy="430887"/>
          </a:xfrm>
          <a:prstGeom prst="rect">
            <a:avLst/>
          </a:prstGeom>
          <a:noFill/>
        </p:spPr>
        <p:txBody>
          <a:bodyPr wrap="square" rtlCol="0">
            <a:spAutoFit/>
          </a:bodyPr>
          <a:lstStyle/>
          <a:p>
            <a:r>
              <a:rPr lang="en-US" sz="1100" dirty="0" smtClean="0">
                <a:latin typeface="Calibri" panose="020F0502020204030204" pitchFamily="34" charset="0"/>
                <a:cs typeface="AngsanaUPC" panose="02020603050405020304" pitchFamily="18" charset="-34"/>
              </a:rPr>
              <a:t>Incoming material dock– Modular metal cabinets, QC Lab, </a:t>
            </a:r>
          </a:p>
          <a:p>
            <a:r>
              <a:rPr lang="en-US" sz="1100" dirty="0" smtClean="0">
                <a:latin typeface="Calibri" panose="020F0502020204030204" pitchFamily="34" charset="0"/>
                <a:cs typeface="AngsanaUPC" panose="02020603050405020304" pitchFamily="18" charset="-34"/>
              </a:rPr>
              <a:t>South View</a:t>
            </a:r>
            <a:endParaRPr lang="en-US" sz="1100" dirty="0">
              <a:latin typeface="Calibri" panose="020F0502020204030204" pitchFamily="34" charset="0"/>
              <a:cs typeface="AngsanaUPC" panose="02020603050405020304" pitchFamily="18" charset="-34"/>
            </a:endParaRPr>
          </a:p>
        </p:txBody>
      </p:sp>
    </p:spTree>
    <p:extLst>
      <p:ext uri="{BB962C8B-B14F-4D97-AF65-F5344CB8AC3E}">
        <p14:creationId xmlns:p14="http://schemas.microsoft.com/office/powerpoint/2010/main" val="2224155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16</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75364" y="1415332"/>
            <a:ext cx="8135236" cy="4551252"/>
          </a:xfrm>
          <a:prstGeom prst="rect">
            <a:avLst/>
          </a:prstGeom>
        </p:spPr>
      </p:pic>
      <p:sp>
        <p:nvSpPr>
          <p:cNvPr id="4" name="Oval 3"/>
          <p:cNvSpPr/>
          <p:nvPr/>
        </p:nvSpPr>
        <p:spPr>
          <a:xfrm>
            <a:off x="4572000" y="510540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I</a:t>
            </a:r>
            <a:endParaRPr lang="en-US" dirty="0">
              <a:solidFill>
                <a:schemeClr val="accent2">
                  <a:lumMod val="75000"/>
                </a:schemeClr>
              </a:solidFill>
            </a:endParaRPr>
          </a:p>
        </p:txBody>
      </p:sp>
      <p:sp>
        <p:nvSpPr>
          <p:cNvPr id="5" name="Rectangle 4"/>
          <p:cNvSpPr/>
          <p:nvPr/>
        </p:nvSpPr>
        <p:spPr>
          <a:xfrm>
            <a:off x="697065" y="2533151"/>
            <a:ext cx="2362200" cy="41943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48001" y="2906863"/>
            <a:ext cx="457199" cy="4571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57200" y="740851"/>
            <a:ext cx="3913382" cy="430887"/>
          </a:xfrm>
          <a:prstGeom prst="rect">
            <a:avLst/>
          </a:prstGeom>
          <a:noFill/>
        </p:spPr>
        <p:txBody>
          <a:bodyPr wrap="square" rtlCol="0">
            <a:spAutoFit/>
          </a:bodyPr>
          <a:lstStyle/>
          <a:p>
            <a:r>
              <a:rPr lang="en-US" sz="1100" dirty="0" smtClean="0">
                <a:latin typeface="Calibri" panose="020F0502020204030204" pitchFamily="34" charset="0"/>
                <a:cs typeface="AngsanaUPC" panose="02020603050405020304" pitchFamily="18" charset="-34"/>
              </a:rPr>
              <a:t>Incoming material dock</a:t>
            </a:r>
          </a:p>
          <a:p>
            <a:r>
              <a:rPr lang="en-US" sz="1100" dirty="0" smtClean="0">
                <a:latin typeface="Calibri" panose="020F0502020204030204" pitchFamily="34" charset="0"/>
                <a:cs typeface="AngsanaUPC" panose="02020603050405020304" pitchFamily="18" charset="-34"/>
              </a:rPr>
              <a:t>North View</a:t>
            </a:r>
            <a:endParaRPr lang="en-US" sz="1100" dirty="0">
              <a:latin typeface="Calibri" panose="020F0502020204030204" pitchFamily="34" charset="0"/>
              <a:cs typeface="AngsanaUPC" panose="02020603050405020304" pitchFamily="18" charset="-34"/>
            </a:endParaRPr>
          </a:p>
        </p:txBody>
      </p:sp>
    </p:spTree>
    <p:extLst>
      <p:ext uri="{BB962C8B-B14F-4D97-AF65-F5344CB8AC3E}">
        <p14:creationId xmlns:p14="http://schemas.microsoft.com/office/powerpoint/2010/main" val="833002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17</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609600" y="2057400"/>
            <a:ext cx="7848600" cy="4191000"/>
          </a:xfrm>
          <a:prstGeom prst="rect">
            <a:avLst/>
          </a:prstGeom>
        </p:spPr>
      </p:pic>
      <p:sp>
        <p:nvSpPr>
          <p:cNvPr id="4" name="TextBox 3"/>
          <p:cNvSpPr txBox="1"/>
          <p:nvPr/>
        </p:nvSpPr>
        <p:spPr>
          <a:xfrm>
            <a:off x="609600" y="990600"/>
            <a:ext cx="7848600" cy="461665"/>
          </a:xfrm>
          <a:prstGeom prst="rect">
            <a:avLst/>
          </a:prstGeom>
          <a:solidFill>
            <a:schemeClr val="accent2">
              <a:lumMod val="75000"/>
            </a:schemeClr>
          </a:solidFill>
        </p:spPr>
        <p:txBody>
          <a:bodyPr wrap="square" rtlCol="0">
            <a:spAutoFit/>
          </a:bodyPr>
          <a:lstStyle/>
          <a:p>
            <a:pPr algn="ctr"/>
            <a:r>
              <a:rPr lang="en-US" sz="2400" b="1" dirty="0" err="1" smtClean="0">
                <a:solidFill>
                  <a:schemeClr val="bg1"/>
                </a:solidFill>
                <a:latin typeface="Calibri" panose="020F0502020204030204" pitchFamily="34" charset="0"/>
              </a:rPr>
              <a:t>BELWITH</a:t>
            </a:r>
            <a:r>
              <a:rPr lang="en-US" sz="2400" b="1" dirty="0" smtClean="0">
                <a:solidFill>
                  <a:schemeClr val="bg1"/>
                </a:solidFill>
                <a:latin typeface="Calibri" panose="020F0502020204030204" pitchFamily="34" charset="0"/>
              </a:rPr>
              <a:t> PRODUCTS</a:t>
            </a:r>
            <a:endParaRPr lang="en-US" sz="2400" b="1" dirty="0">
              <a:solidFill>
                <a:schemeClr val="bg1"/>
              </a:solidFill>
              <a:latin typeface="Calibri" panose="020F0502020204030204" pitchFamily="34" charset="0"/>
            </a:endParaRPr>
          </a:p>
        </p:txBody>
      </p:sp>
      <p:sp>
        <p:nvSpPr>
          <p:cNvPr id="5" name="TextBox 4"/>
          <p:cNvSpPr txBox="1"/>
          <p:nvPr/>
        </p:nvSpPr>
        <p:spPr>
          <a:xfrm>
            <a:off x="2989342" y="1595735"/>
            <a:ext cx="3089115" cy="461665"/>
          </a:xfrm>
          <a:prstGeom prst="rect">
            <a:avLst/>
          </a:prstGeom>
          <a:noFill/>
        </p:spPr>
        <p:txBody>
          <a:bodyPr wrap="none" rtlCol="0">
            <a:spAutoFit/>
          </a:bodyPr>
          <a:lstStyle/>
          <a:p>
            <a:pPr algn="ctr"/>
            <a:r>
              <a:rPr lang="en-US" sz="1200" b="1" dirty="0">
                <a:latin typeface="Calibri" panose="020F0502020204030204" pitchFamily="34" charset="0"/>
              </a:rPr>
              <a:t>3100 Broadway Ave SW, Grandville, MI 49418</a:t>
            </a:r>
          </a:p>
          <a:p>
            <a:pPr algn="ctr"/>
            <a:endParaRPr lang="en-US" sz="1200" b="1" dirty="0"/>
          </a:p>
        </p:txBody>
      </p:sp>
    </p:spTree>
    <p:extLst>
      <p:ext uri="{BB962C8B-B14F-4D97-AF65-F5344CB8AC3E}">
        <p14:creationId xmlns:p14="http://schemas.microsoft.com/office/powerpoint/2010/main" val="586531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18</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33633" y="1060704"/>
            <a:ext cx="8267308" cy="2642616"/>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05353" y="3807631"/>
            <a:ext cx="8314442" cy="2625900"/>
          </a:xfrm>
          <a:prstGeom prst="rect">
            <a:avLst/>
          </a:prstGeom>
        </p:spPr>
      </p:pic>
      <p:sp>
        <p:nvSpPr>
          <p:cNvPr id="6" name="TextBox 5"/>
          <p:cNvSpPr txBox="1"/>
          <p:nvPr/>
        </p:nvSpPr>
        <p:spPr>
          <a:xfrm>
            <a:off x="502878" y="3651541"/>
            <a:ext cx="1895712" cy="276999"/>
          </a:xfrm>
          <a:prstGeom prst="rect">
            <a:avLst/>
          </a:prstGeom>
          <a:solidFill>
            <a:schemeClr val="bg1"/>
          </a:solidFill>
        </p:spPr>
        <p:txBody>
          <a:bodyPr wrap="none" rtlCol="0">
            <a:spAutoFit/>
          </a:bodyPr>
          <a:lstStyle/>
          <a:p>
            <a:pPr algn="ctr"/>
            <a:r>
              <a:rPr lang="en-US" sz="1200" dirty="0" smtClean="0">
                <a:latin typeface="Calibri" panose="020F0502020204030204" pitchFamily="34" charset="0"/>
              </a:rPr>
              <a:t>North West side parking lot</a:t>
            </a:r>
            <a:endParaRPr lang="en-US" sz="1200" dirty="0"/>
          </a:p>
        </p:txBody>
      </p:sp>
    </p:spTree>
    <p:extLst>
      <p:ext uri="{BB962C8B-B14F-4D97-AF65-F5344CB8AC3E}">
        <p14:creationId xmlns:p14="http://schemas.microsoft.com/office/powerpoint/2010/main" val="2183960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19</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65792" y="3685032"/>
            <a:ext cx="8236248" cy="272533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77984" y="768096"/>
            <a:ext cx="8211864" cy="2810256"/>
          </a:xfrm>
          <a:prstGeom prst="rect">
            <a:avLst/>
          </a:prstGeom>
        </p:spPr>
      </p:pic>
      <p:sp>
        <p:nvSpPr>
          <p:cNvPr id="6" name="TextBox 5"/>
          <p:cNvSpPr txBox="1"/>
          <p:nvPr/>
        </p:nvSpPr>
        <p:spPr>
          <a:xfrm>
            <a:off x="685800" y="3493193"/>
            <a:ext cx="1834669" cy="276999"/>
          </a:xfrm>
          <a:prstGeom prst="rect">
            <a:avLst/>
          </a:prstGeom>
          <a:solidFill>
            <a:schemeClr val="bg1"/>
          </a:solidFill>
        </p:spPr>
        <p:txBody>
          <a:bodyPr wrap="none" rtlCol="0">
            <a:spAutoFit/>
          </a:bodyPr>
          <a:lstStyle/>
          <a:p>
            <a:pPr algn="ctr"/>
            <a:r>
              <a:rPr lang="en-US" sz="1200" dirty="0" smtClean="0">
                <a:latin typeface="Calibri" panose="020F0502020204030204" pitchFamily="34" charset="0"/>
              </a:rPr>
              <a:t>North East side parking lot</a:t>
            </a:r>
            <a:endParaRPr lang="en-US" sz="1200" dirty="0"/>
          </a:p>
        </p:txBody>
      </p:sp>
    </p:spTree>
    <p:extLst>
      <p:ext uri="{BB962C8B-B14F-4D97-AF65-F5344CB8AC3E}">
        <p14:creationId xmlns:p14="http://schemas.microsoft.com/office/powerpoint/2010/main" val="2892208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1"/>
          <p:cNvSpPr txBox="1"/>
          <p:nvPr/>
        </p:nvSpPr>
        <p:spPr>
          <a:xfrm>
            <a:off x="413467" y="418645"/>
            <a:ext cx="8341581" cy="606299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b="1" u="sng" dirty="0" smtClean="0">
                <a:latin typeface="Calibri" panose="020F0502020204030204" pitchFamily="34" charset="0"/>
              </a:rPr>
              <a:t>OVERVIEW</a:t>
            </a:r>
          </a:p>
          <a:p>
            <a:endParaRPr lang="en-US" b="1" dirty="0">
              <a:latin typeface="Calibri" panose="020F0502020204030204" pitchFamily="34" charset="0"/>
            </a:endParaRPr>
          </a:p>
          <a:p>
            <a:r>
              <a:rPr lang="en-US" b="1" dirty="0" smtClean="0">
                <a:latin typeface="Calibri" panose="020F0502020204030204" pitchFamily="34" charset="0"/>
              </a:rPr>
              <a:t>BACKGROUND</a:t>
            </a:r>
            <a:endParaRPr lang="en-US" b="1" dirty="0">
              <a:latin typeface="Calibri" panose="020F0502020204030204" pitchFamily="34" charset="0"/>
            </a:endParaRPr>
          </a:p>
          <a:p>
            <a:r>
              <a:rPr lang="en-US" dirty="0" smtClean="0">
                <a:latin typeface="Calibri" panose="020F0502020204030204" pitchFamily="34" charset="0"/>
              </a:rPr>
              <a:t>Delphian </a:t>
            </a:r>
            <a:r>
              <a:rPr lang="en-US" dirty="0">
                <a:latin typeface="Calibri" panose="020F0502020204030204" pitchFamily="34" charset="0"/>
              </a:rPr>
              <a:t>Systems has developed </a:t>
            </a:r>
            <a:r>
              <a:rPr lang="en-US" b="1" i="1" dirty="0" smtClean="0">
                <a:latin typeface="Calibri" panose="020F0502020204030204" pitchFamily="34" charset="0"/>
              </a:rPr>
              <a:t>SecuRemote</a:t>
            </a:r>
            <a:r>
              <a:rPr lang="en-US" dirty="0" smtClean="0">
                <a:latin typeface="Calibri" panose="020F0502020204030204" pitchFamily="34" charset="0"/>
              </a:rPr>
              <a:t> </a:t>
            </a:r>
            <a:r>
              <a:rPr lang="en-US" dirty="0">
                <a:latin typeface="Calibri" panose="020F0502020204030204" pitchFamily="34" charset="0"/>
              </a:rPr>
              <a:t>as an integrated wireless communications system for OEMs who need a wireless mesh network with Bluetooth Low Energy communications. Version 1.0 of this network can support 255 devices </a:t>
            </a:r>
            <a:r>
              <a:rPr lang="en-US" dirty="0" smtClean="0">
                <a:latin typeface="Calibri" panose="020F0502020204030204" pitchFamily="34" charset="0"/>
              </a:rPr>
              <a:t>(AC </a:t>
            </a:r>
            <a:r>
              <a:rPr lang="en-US" dirty="0">
                <a:latin typeface="Calibri" panose="020F0502020204030204" pitchFamily="34" charset="0"/>
              </a:rPr>
              <a:t>powered  or Battery powered) over large areas (i.e. 350,000 </a:t>
            </a:r>
            <a:r>
              <a:rPr lang="en-US" dirty="0" err="1" smtClean="0">
                <a:latin typeface="Calibri" panose="020F0502020204030204" pitchFamily="34" charset="0"/>
              </a:rPr>
              <a:t>sq.ft</a:t>
            </a:r>
            <a:r>
              <a:rPr lang="en-US" dirty="0">
                <a:latin typeface="Calibri" panose="020F0502020204030204" pitchFamily="34" charset="0"/>
              </a:rPr>
              <a:t>.). </a:t>
            </a:r>
          </a:p>
          <a:p>
            <a:endParaRPr lang="en-US" baseline="0" dirty="0" smtClean="0">
              <a:latin typeface="Calibri" panose="020F0502020204030204" pitchFamily="34" charset="0"/>
            </a:endParaRPr>
          </a:p>
          <a:p>
            <a:r>
              <a:rPr lang="en-US" b="1" dirty="0" smtClean="0">
                <a:latin typeface="Calibri" panose="020F0502020204030204" pitchFamily="34" charset="0"/>
              </a:rPr>
              <a:t>PURPOSE</a:t>
            </a:r>
          </a:p>
          <a:p>
            <a:r>
              <a:rPr lang="en-US" dirty="0" smtClean="0">
                <a:latin typeface="Calibri" panose="020F0502020204030204" pitchFamily="34" charset="0"/>
              </a:rPr>
              <a:t>The </a:t>
            </a:r>
            <a:r>
              <a:rPr lang="en-US" dirty="0">
                <a:latin typeface="Calibri" panose="020F0502020204030204" pitchFamily="34" charset="0"/>
              </a:rPr>
              <a:t>purpose of this document is to lay out the requirements for a performance test of the SR wireless network in three JVA holdings facilities. Specifically, West-Tech Automation, </a:t>
            </a:r>
            <a:r>
              <a:rPr lang="en-US" dirty="0" err="1">
                <a:latin typeface="Calibri" panose="020F0502020204030204" pitchFamily="34" charset="0"/>
              </a:rPr>
              <a:t>Belwith</a:t>
            </a:r>
            <a:r>
              <a:rPr lang="en-US" dirty="0">
                <a:latin typeface="Calibri" panose="020F0502020204030204" pitchFamily="34" charset="0"/>
              </a:rPr>
              <a:t> Products, and Kennedy Manufacturing. </a:t>
            </a:r>
            <a:endParaRPr lang="en-US" dirty="0" smtClean="0">
              <a:latin typeface="Calibri" panose="020F0502020204030204" pitchFamily="34" charset="0"/>
            </a:endParaRPr>
          </a:p>
          <a:p>
            <a:endParaRPr lang="en-US" b="1" dirty="0" smtClean="0">
              <a:latin typeface="Calibri" panose="020F0502020204030204" pitchFamily="34" charset="0"/>
            </a:endParaRPr>
          </a:p>
          <a:p>
            <a:r>
              <a:rPr lang="en-US" b="1" dirty="0" smtClean="0">
                <a:latin typeface="Calibri" panose="020F0502020204030204" pitchFamily="34" charset="0"/>
              </a:rPr>
              <a:t>WIRELESS NETWORK TESTING</a:t>
            </a:r>
          </a:p>
          <a:p>
            <a:r>
              <a:rPr lang="en-US" dirty="0" smtClean="0">
                <a:latin typeface="Calibri" panose="020F0502020204030204" pitchFamily="34" charset="0"/>
              </a:rPr>
              <a:t>The </a:t>
            </a:r>
            <a:r>
              <a:rPr lang="en-US" dirty="0">
                <a:latin typeface="Calibri" panose="020F0502020204030204" pitchFamily="34" charset="0"/>
              </a:rPr>
              <a:t>SR wireless mesh network testing involves setting up to 255 SR devices inside each facility and testing for proper setup, connectivity, reliability, operational response/latency, and range given obstructions typical in work environments. </a:t>
            </a:r>
          </a:p>
          <a:p>
            <a:endParaRPr lang="en-US" b="1" dirty="0" smtClean="0">
              <a:latin typeface="Calibri" panose="020F0502020204030204" pitchFamily="34" charset="0"/>
            </a:endParaRPr>
          </a:p>
          <a:p>
            <a:r>
              <a:rPr lang="en-US" b="1" dirty="0" smtClean="0">
                <a:latin typeface="Calibri" panose="020F0502020204030204" pitchFamily="34" charset="0"/>
              </a:rPr>
              <a:t>WORK ENVIRONMENTS</a:t>
            </a:r>
          </a:p>
          <a:p>
            <a:r>
              <a:rPr lang="en-US" dirty="0" smtClean="0">
                <a:latin typeface="Calibri" panose="020F0502020204030204" pitchFamily="34" charset="0"/>
              </a:rPr>
              <a:t>The selected facilities represent a mix of typical industrial work environments as described in the following pages.</a:t>
            </a:r>
          </a:p>
          <a:p>
            <a:endParaRPr lang="en-US" dirty="0">
              <a:latin typeface="Calibri" panose="020F0502020204030204" pitchFamily="34" charset="0"/>
            </a:endParaRPr>
          </a:p>
          <a:p>
            <a:r>
              <a:rPr lang="en-US" b="1" dirty="0">
                <a:latin typeface="Calibri" panose="020F0502020204030204" pitchFamily="34" charset="0"/>
              </a:rPr>
              <a:t>TESTING PROCEDURE – PROTOCOL</a:t>
            </a:r>
          </a:p>
          <a:p>
            <a:r>
              <a:rPr lang="en-US" dirty="0">
                <a:latin typeface="Calibri" panose="020F0502020204030204" pitchFamily="34" charset="0"/>
              </a:rPr>
              <a:t>The testing procedure involves placing 245 devices in designated places through the facility.  The devices are inside a small enclosure with a battery pack or power adapter and they can just be placed on any flat surface or on vertical surfaces with Velcro (see photo). Each device enclosure is numbered.  Before the placement the locations are identified in terms of zones inside the facility within the following guidelines:</a:t>
            </a:r>
          </a:p>
          <a:p>
            <a:pPr marL="171450" indent="-171450">
              <a:spcBef>
                <a:spcPts val="600"/>
              </a:spcBef>
              <a:buFont typeface="Arial" panose="020B0604020202020204" pitchFamily="34" charset="0"/>
              <a:buChar char="•"/>
            </a:pPr>
            <a:r>
              <a:rPr lang="en-US" dirty="0">
                <a:latin typeface="Calibri" panose="020F0502020204030204" pitchFamily="34" charset="0"/>
              </a:rPr>
              <a:t>Each </a:t>
            </a:r>
            <a:r>
              <a:rPr lang="en-US" b="1" i="1" dirty="0">
                <a:latin typeface="Calibri" panose="020F0502020204030204" pitchFamily="34" charset="0"/>
              </a:rPr>
              <a:t>zone</a:t>
            </a:r>
            <a:r>
              <a:rPr lang="en-US" dirty="0">
                <a:latin typeface="Calibri" panose="020F0502020204030204" pitchFamily="34" charset="0"/>
              </a:rPr>
              <a:t> represents a work area with a typical profile of walls and obstructions (equipment, racking, etc.).</a:t>
            </a:r>
          </a:p>
          <a:p>
            <a:pPr marL="171450" indent="-171450">
              <a:buFont typeface="Arial" panose="020B0604020202020204" pitchFamily="34" charset="0"/>
              <a:buChar char="•"/>
            </a:pPr>
            <a:r>
              <a:rPr lang="en-US" dirty="0">
                <a:latin typeface="Calibri" panose="020F0502020204030204" pitchFamily="34" charset="0"/>
              </a:rPr>
              <a:t>Placement locations are spaced in a) as uniform of a manner as possible, b) in front and behind radio wave obstructions (i.e. equipment).</a:t>
            </a:r>
          </a:p>
          <a:p>
            <a:pPr marL="171450" indent="-171450">
              <a:buFont typeface="Arial" panose="020B0604020202020204" pitchFamily="34" charset="0"/>
              <a:buChar char="•"/>
            </a:pPr>
            <a:r>
              <a:rPr lang="en-US" dirty="0">
                <a:latin typeface="Calibri" panose="020F0502020204030204" pitchFamily="34" charset="0"/>
              </a:rPr>
              <a:t>Placement is  done in two or three height levels (typically floor level, table level, and close to the ceiling level on columns or walls).</a:t>
            </a:r>
          </a:p>
          <a:p>
            <a:pPr marL="171450" indent="-171450">
              <a:buFont typeface="Arial" panose="020B0604020202020204" pitchFamily="34" charset="0"/>
              <a:buChar char="•"/>
            </a:pPr>
            <a:r>
              <a:rPr lang="en-US" dirty="0">
                <a:latin typeface="Calibri" panose="020F0502020204030204" pitchFamily="34" charset="0"/>
              </a:rPr>
              <a:t>Zoning and placement locations are planned based on the facility building drawing and facility photos as part of advanced planning.</a:t>
            </a:r>
          </a:p>
          <a:p>
            <a:pPr marL="171450" indent="-171450">
              <a:buFont typeface="Arial" panose="020B0604020202020204" pitchFamily="34" charset="0"/>
              <a:buChar char="•"/>
            </a:pPr>
            <a:r>
              <a:rPr lang="en-US" dirty="0">
                <a:latin typeface="Calibri" panose="020F0502020204030204" pitchFamily="34" charset="0"/>
              </a:rPr>
              <a:t>Testing the range distance outside the facility walls.</a:t>
            </a:r>
          </a:p>
          <a:p>
            <a:pPr marL="171450" indent="-171450">
              <a:buFont typeface="Arial" panose="020B0604020202020204" pitchFamily="34" charset="0"/>
              <a:buChar char="•"/>
            </a:pPr>
            <a:r>
              <a:rPr lang="en-US" dirty="0">
                <a:latin typeface="Calibri" panose="020F0502020204030204" pitchFamily="34" charset="0"/>
              </a:rPr>
              <a:t>Upon placement of the devices the network will be tested by running a special program from a laptop that simulates network activity (user message volume over the course of 1-2 hours per planned run. 2-3 repetitions “runs” will be scheduled to test alternative placements if necessary.  The scheduling of this testing will be coordinated with the facility manager or designated individual (see planning requirements).</a:t>
            </a:r>
          </a:p>
          <a:p>
            <a:r>
              <a:rPr lang="en-US" dirty="0">
                <a:latin typeface="Calibri" panose="020F0502020204030204" pitchFamily="34" charset="0"/>
              </a:rPr>
              <a:t>  </a:t>
            </a:r>
          </a:p>
          <a:p>
            <a:r>
              <a:rPr lang="en-US" b="1" dirty="0">
                <a:latin typeface="Calibri" panose="020F0502020204030204" pitchFamily="34" charset="0"/>
              </a:rPr>
              <a:t>PLANNING REQUIREMENTS</a:t>
            </a:r>
          </a:p>
          <a:p>
            <a:r>
              <a:rPr lang="en-US" dirty="0">
                <a:latin typeface="Calibri" panose="020F0502020204030204" pitchFamily="34" charset="0"/>
              </a:rPr>
              <a:t>The test will not disrupt the business and will be conducted over the course of a day or two. The actual placement can be performed before or after business hours. The 1-2 day visit will be planned ahead of time jointly with the management of the business. The Delphian team will be comprised of 3 employees.  In addition, a designated individual from the business site is requested to help provide scheduling coordination, placement assistance, and in general to ensure there is no interference with work in progress.</a:t>
            </a:r>
          </a:p>
          <a:p>
            <a:endParaRPr lang="en-US" dirty="0" smtClean="0">
              <a:latin typeface="Calibri" panose="020F0502020204030204" pitchFamily="34" charset="0"/>
            </a:endParaRPr>
          </a:p>
          <a:p>
            <a:r>
              <a:rPr lang="en-US" dirty="0" smtClean="0">
                <a:latin typeface="Calibri" panose="020F0502020204030204" pitchFamily="34" charset="0"/>
              </a:rPr>
              <a:t>  </a:t>
            </a:r>
          </a:p>
        </p:txBody>
      </p:sp>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2</a:t>
            </a:fld>
            <a:endParaRPr lang="en-US" dirty="0"/>
          </a:p>
        </p:txBody>
      </p:sp>
    </p:spTree>
    <p:extLst>
      <p:ext uri="{BB962C8B-B14F-4D97-AF65-F5344CB8AC3E}">
        <p14:creationId xmlns:p14="http://schemas.microsoft.com/office/powerpoint/2010/main" val="1060221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rot="-60000">
            <a:off x="2376196" y="1078316"/>
            <a:ext cx="6767804" cy="5625725"/>
            <a:chOff x="2376196" y="1078316"/>
            <a:chExt cx="6767804" cy="5625725"/>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376196" y="1522441"/>
              <a:ext cx="6767804" cy="5181600"/>
            </a:xfrm>
            <a:prstGeom prst="rect">
              <a:avLst/>
            </a:prstGeom>
          </p:spPr>
        </p:pic>
        <p:sp>
          <p:nvSpPr>
            <p:cNvPr id="4" name="TextBox 3"/>
            <p:cNvSpPr txBox="1"/>
            <p:nvPr/>
          </p:nvSpPr>
          <p:spPr>
            <a:xfrm>
              <a:off x="5373094" y="6399241"/>
              <a:ext cx="533400" cy="261610"/>
            </a:xfrm>
            <a:prstGeom prst="rect">
              <a:avLst/>
            </a:prstGeom>
            <a:solidFill>
              <a:schemeClr val="bg1"/>
            </a:solidFill>
          </p:spPr>
          <p:txBody>
            <a:bodyPr wrap="square" rtlCol="0">
              <a:spAutoFit/>
            </a:bodyPr>
            <a:lstStyle/>
            <a:p>
              <a:pPr algn="ctr"/>
              <a:r>
                <a:rPr lang="en-US" sz="1100" dirty="0" smtClean="0">
                  <a:latin typeface="Calibri" panose="020F0502020204030204" pitchFamily="34" charset="0"/>
                </a:rPr>
                <a:t>480’</a:t>
              </a:r>
              <a:endParaRPr lang="en-US" sz="1100" dirty="0">
                <a:latin typeface="Calibri" panose="020F0502020204030204" pitchFamily="34" charset="0"/>
              </a:endParaRPr>
            </a:p>
          </p:txBody>
        </p:sp>
        <p:sp>
          <p:nvSpPr>
            <p:cNvPr id="5" name="TextBox 4"/>
            <p:cNvSpPr txBox="1"/>
            <p:nvPr/>
          </p:nvSpPr>
          <p:spPr>
            <a:xfrm>
              <a:off x="8587217" y="3122641"/>
              <a:ext cx="533400" cy="400110"/>
            </a:xfrm>
            <a:prstGeom prst="rect">
              <a:avLst/>
            </a:prstGeom>
            <a:solidFill>
              <a:schemeClr val="bg1"/>
            </a:solidFill>
          </p:spPr>
          <p:txBody>
            <a:bodyPr wrap="square" rtlCol="0">
              <a:spAutoFit/>
            </a:bodyPr>
            <a:lstStyle/>
            <a:p>
              <a:pPr algn="ctr"/>
              <a:r>
                <a:rPr lang="en-US" sz="1000" dirty="0" smtClean="0">
                  <a:latin typeface="Calibri" panose="020F0502020204030204" pitchFamily="34" charset="0"/>
                </a:rPr>
                <a:t>360’</a:t>
              </a:r>
            </a:p>
            <a:p>
              <a:pPr algn="ctr"/>
              <a:endParaRPr lang="en-US" sz="1000" dirty="0">
                <a:latin typeface="Calibri" panose="020F0502020204030204" pitchFamily="34" charset="0"/>
              </a:endParaRPr>
            </a:p>
          </p:txBody>
        </p:sp>
        <p:sp>
          <p:nvSpPr>
            <p:cNvPr id="6" name="TextBox 5"/>
            <p:cNvSpPr txBox="1"/>
            <p:nvPr/>
          </p:nvSpPr>
          <p:spPr>
            <a:xfrm>
              <a:off x="6579373" y="3906531"/>
              <a:ext cx="1295400" cy="246221"/>
            </a:xfrm>
            <a:prstGeom prst="rect">
              <a:avLst/>
            </a:prstGeom>
            <a:solidFill>
              <a:schemeClr val="bg1"/>
            </a:solidFill>
          </p:spPr>
          <p:txBody>
            <a:bodyPr wrap="square" rtlCol="0">
              <a:spAutoFit/>
            </a:bodyPr>
            <a:lstStyle/>
            <a:p>
              <a:pPr algn="ctr"/>
              <a:endParaRPr lang="en-US" sz="1000" dirty="0">
                <a:latin typeface="Calibri" panose="020F0502020204030204" pitchFamily="34" charset="0"/>
              </a:endParaRPr>
            </a:p>
          </p:txBody>
        </p:sp>
        <p:grpSp>
          <p:nvGrpSpPr>
            <p:cNvPr id="8" name="Group 7"/>
            <p:cNvGrpSpPr/>
            <p:nvPr/>
          </p:nvGrpSpPr>
          <p:grpSpPr>
            <a:xfrm>
              <a:off x="8853917" y="1078316"/>
              <a:ext cx="277640" cy="537746"/>
              <a:chOff x="2643986" y="2586454"/>
              <a:chExt cx="277640" cy="537746"/>
            </a:xfrm>
          </p:grpSpPr>
          <p:cxnSp>
            <p:nvCxnSpPr>
              <p:cNvPr id="9" name="Straight Arrow Connector 8"/>
              <p:cNvCxnSpPr/>
              <p:nvPr/>
            </p:nvCxnSpPr>
            <p:spPr>
              <a:xfrm flipV="1">
                <a:off x="2782806" y="2832675"/>
                <a:ext cx="0" cy="291525"/>
              </a:xfrm>
              <a:prstGeom prst="straightConnector1">
                <a:avLst/>
              </a:prstGeom>
              <a:ln>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43986" y="2586454"/>
                <a:ext cx="277640" cy="246221"/>
              </a:xfrm>
              <a:prstGeom prst="rect">
                <a:avLst/>
              </a:prstGeom>
              <a:noFill/>
            </p:spPr>
            <p:txBody>
              <a:bodyPr wrap="none" rtlCol="0">
                <a:spAutoFit/>
              </a:bodyPr>
              <a:lstStyle/>
              <a:p>
                <a:r>
                  <a:rPr lang="en-US" sz="1000" dirty="0" smtClean="0">
                    <a:latin typeface="Calibri" panose="020F0502020204030204" pitchFamily="34" charset="0"/>
                  </a:rPr>
                  <a:t>N</a:t>
                </a:r>
                <a:endParaRPr lang="en-US" sz="1000" dirty="0">
                  <a:latin typeface="Calibri" panose="020F0502020204030204" pitchFamily="34" charset="0"/>
                </a:endParaRPr>
              </a:p>
            </p:txBody>
          </p:sp>
        </p:grpSp>
        <p:sp>
          <p:nvSpPr>
            <p:cNvPr id="11" name="TextBox 10"/>
            <p:cNvSpPr txBox="1"/>
            <p:nvPr/>
          </p:nvSpPr>
          <p:spPr>
            <a:xfrm>
              <a:off x="2733923" y="5749884"/>
              <a:ext cx="1111857" cy="246221"/>
            </a:xfrm>
            <a:prstGeom prst="rect">
              <a:avLst/>
            </a:prstGeom>
            <a:solidFill>
              <a:schemeClr val="bg1"/>
            </a:solidFill>
          </p:spPr>
          <p:txBody>
            <a:bodyPr wrap="square" rtlCol="0">
              <a:spAutoFit/>
            </a:bodyPr>
            <a:lstStyle/>
            <a:p>
              <a:pPr algn="ctr"/>
              <a:r>
                <a:rPr lang="en-US" sz="1000" dirty="0" smtClean="0">
                  <a:latin typeface="Calibri" panose="020F0502020204030204" pitchFamily="34" charset="0"/>
                </a:rPr>
                <a:t>Front offices</a:t>
              </a:r>
              <a:endParaRPr lang="en-US" sz="1000" dirty="0">
                <a:latin typeface="Calibri" panose="020F0502020204030204" pitchFamily="34" charset="0"/>
              </a:endParaRPr>
            </a:p>
          </p:txBody>
        </p:sp>
        <p:sp>
          <p:nvSpPr>
            <p:cNvPr id="12" name="TextBox 11"/>
            <p:cNvSpPr txBox="1"/>
            <p:nvPr/>
          </p:nvSpPr>
          <p:spPr>
            <a:xfrm>
              <a:off x="6051937" y="5872994"/>
              <a:ext cx="1111857" cy="400110"/>
            </a:xfrm>
            <a:prstGeom prst="rect">
              <a:avLst/>
            </a:prstGeom>
            <a:solidFill>
              <a:schemeClr val="bg1"/>
            </a:solidFill>
          </p:spPr>
          <p:txBody>
            <a:bodyPr wrap="square" rtlCol="0">
              <a:spAutoFit/>
            </a:bodyPr>
            <a:lstStyle/>
            <a:p>
              <a:pPr algn="ctr"/>
              <a:r>
                <a:rPr lang="en-US" sz="1000" dirty="0" smtClean="0">
                  <a:latin typeface="Calibri" panose="020F0502020204030204" pitchFamily="34" charset="0"/>
                </a:rPr>
                <a:t>Docking</a:t>
              </a:r>
            </a:p>
            <a:p>
              <a:pPr algn="ctr"/>
              <a:endParaRPr lang="en-US" sz="1000" dirty="0">
                <a:latin typeface="Calibri" panose="020F0502020204030204" pitchFamily="34" charset="0"/>
              </a:endParaRPr>
            </a:p>
          </p:txBody>
        </p:sp>
        <p:sp>
          <p:nvSpPr>
            <p:cNvPr id="13" name="TextBox 12"/>
            <p:cNvSpPr txBox="1"/>
            <p:nvPr/>
          </p:nvSpPr>
          <p:spPr>
            <a:xfrm>
              <a:off x="4637640" y="5846718"/>
              <a:ext cx="1111857" cy="400110"/>
            </a:xfrm>
            <a:prstGeom prst="rect">
              <a:avLst/>
            </a:prstGeom>
            <a:solidFill>
              <a:schemeClr val="bg1"/>
            </a:solidFill>
          </p:spPr>
          <p:txBody>
            <a:bodyPr wrap="square" rtlCol="0">
              <a:spAutoFit/>
            </a:bodyPr>
            <a:lstStyle/>
            <a:p>
              <a:pPr algn="ctr"/>
              <a:r>
                <a:rPr lang="en-US" sz="1000" dirty="0" smtClean="0">
                  <a:latin typeface="Calibri" panose="020F0502020204030204" pitchFamily="34" charset="0"/>
                </a:rPr>
                <a:t>Docking</a:t>
              </a:r>
            </a:p>
            <a:p>
              <a:pPr algn="ctr"/>
              <a:endParaRPr lang="en-US" sz="1000" dirty="0">
                <a:latin typeface="Calibri" panose="020F0502020204030204" pitchFamily="34" charset="0"/>
              </a:endParaRPr>
            </a:p>
          </p:txBody>
        </p:sp>
        <p:sp>
          <p:nvSpPr>
            <p:cNvPr id="14" name="TextBox 13"/>
            <p:cNvSpPr txBox="1"/>
            <p:nvPr/>
          </p:nvSpPr>
          <p:spPr>
            <a:xfrm>
              <a:off x="6579373" y="1616062"/>
              <a:ext cx="1111857" cy="400110"/>
            </a:xfrm>
            <a:prstGeom prst="rect">
              <a:avLst/>
            </a:prstGeom>
            <a:solidFill>
              <a:schemeClr val="bg1"/>
            </a:solidFill>
          </p:spPr>
          <p:txBody>
            <a:bodyPr wrap="square" rtlCol="0">
              <a:spAutoFit/>
            </a:bodyPr>
            <a:lstStyle/>
            <a:p>
              <a:pPr algn="ctr"/>
              <a:r>
                <a:rPr lang="en-US" sz="1000" dirty="0" smtClean="0">
                  <a:latin typeface="Calibri" panose="020F0502020204030204" pitchFamily="34" charset="0"/>
                </a:rPr>
                <a:t>Indoor Truck Docks</a:t>
              </a:r>
              <a:endParaRPr lang="en-US" sz="1000" dirty="0">
                <a:latin typeface="Calibri" panose="020F0502020204030204" pitchFamily="34" charset="0"/>
              </a:endParaRPr>
            </a:p>
          </p:txBody>
        </p:sp>
        <p:sp>
          <p:nvSpPr>
            <p:cNvPr id="16" name="TextBox 15"/>
            <p:cNvSpPr txBox="1"/>
            <p:nvPr/>
          </p:nvSpPr>
          <p:spPr>
            <a:xfrm>
              <a:off x="2729937" y="2953019"/>
              <a:ext cx="1245879" cy="400110"/>
            </a:xfrm>
            <a:prstGeom prst="rect">
              <a:avLst/>
            </a:prstGeom>
            <a:solidFill>
              <a:schemeClr val="bg1"/>
            </a:solidFill>
          </p:spPr>
          <p:txBody>
            <a:bodyPr wrap="square" rtlCol="0">
              <a:spAutoFit/>
            </a:bodyPr>
            <a:lstStyle/>
            <a:p>
              <a:pPr algn="ctr"/>
              <a:r>
                <a:rPr lang="en-US" sz="1000" dirty="0" smtClean="0">
                  <a:latin typeface="Calibri" panose="020F0502020204030204" pitchFamily="34" charset="0"/>
                </a:rPr>
                <a:t>Manufacturing Area</a:t>
              </a:r>
            </a:p>
            <a:p>
              <a:pPr algn="ctr"/>
              <a:endParaRPr lang="en-US" sz="1000" dirty="0">
                <a:latin typeface="Calibri" panose="020F0502020204030204" pitchFamily="34" charset="0"/>
              </a:endParaRPr>
            </a:p>
          </p:txBody>
        </p:sp>
        <p:sp>
          <p:nvSpPr>
            <p:cNvPr id="17" name="TextBox 16"/>
            <p:cNvSpPr txBox="1"/>
            <p:nvPr/>
          </p:nvSpPr>
          <p:spPr>
            <a:xfrm>
              <a:off x="4698805" y="3891575"/>
              <a:ext cx="989525" cy="400110"/>
            </a:xfrm>
            <a:prstGeom prst="rect">
              <a:avLst/>
            </a:prstGeom>
            <a:solidFill>
              <a:schemeClr val="bg1"/>
            </a:solidFill>
          </p:spPr>
          <p:txBody>
            <a:bodyPr wrap="square" rtlCol="0">
              <a:spAutoFit/>
            </a:bodyPr>
            <a:lstStyle/>
            <a:p>
              <a:pPr algn="ctr"/>
              <a:r>
                <a:rPr lang="en-US" sz="1000" dirty="0" smtClean="0">
                  <a:latin typeface="Calibri" panose="020F0502020204030204" pitchFamily="34" charset="0"/>
                </a:rPr>
                <a:t>Warehousing</a:t>
              </a:r>
            </a:p>
            <a:p>
              <a:pPr algn="ctr"/>
              <a:r>
                <a:rPr lang="en-US" sz="1000" dirty="0">
                  <a:latin typeface="Calibri" panose="020F0502020204030204" pitchFamily="34" charset="0"/>
                </a:rPr>
                <a:t>A</a:t>
              </a:r>
              <a:r>
                <a:rPr lang="en-US" sz="1000" dirty="0" smtClean="0">
                  <a:latin typeface="Calibri" panose="020F0502020204030204" pitchFamily="34" charset="0"/>
                </a:rPr>
                <a:t>rea</a:t>
              </a:r>
              <a:endParaRPr lang="en-US" sz="1000" dirty="0">
                <a:latin typeface="Calibri" panose="020F0502020204030204" pitchFamily="34" charset="0"/>
              </a:endParaRPr>
            </a:p>
          </p:txBody>
        </p:sp>
        <p:sp>
          <p:nvSpPr>
            <p:cNvPr id="18" name="TextBox 17"/>
            <p:cNvSpPr txBox="1"/>
            <p:nvPr/>
          </p:nvSpPr>
          <p:spPr>
            <a:xfrm>
              <a:off x="6701705" y="4612763"/>
              <a:ext cx="989525" cy="400110"/>
            </a:xfrm>
            <a:prstGeom prst="rect">
              <a:avLst/>
            </a:prstGeom>
            <a:solidFill>
              <a:schemeClr val="bg1"/>
            </a:solidFill>
          </p:spPr>
          <p:txBody>
            <a:bodyPr wrap="square" rtlCol="0">
              <a:spAutoFit/>
            </a:bodyPr>
            <a:lstStyle/>
            <a:p>
              <a:pPr algn="ctr"/>
              <a:r>
                <a:rPr lang="en-US" sz="1000" dirty="0" smtClean="0">
                  <a:latin typeface="Calibri" panose="020F0502020204030204" pitchFamily="34" charset="0"/>
                </a:rPr>
                <a:t>Storage</a:t>
              </a:r>
            </a:p>
            <a:p>
              <a:pPr algn="ctr"/>
              <a:r>
                <a:rPr lang="en-US" sz="1000" dirty="0" smtClean="0">
                  <a:latin typeface="Calibri" panose="020F0502020204030204" pitchFamily="34" charset="0"/>
                </a:rPr>
                <a:t>area</a:t>
              </a:r>
              <a:endParaRPr lang="en-US" sz="1000" dirty="0">
                <a:latin typeface="Calibri" panose="020F0502020204030204" pitchFamily="34" charset="0"/>
              </a:endParaRPr>
            </a:p>
          </p:txBody>
        </p:sp>
        <p:sp>
          <p:nvSpPr>
            <p:cNvPr id="19" name="Oval 18"/>
            <p:cNvSpPr/>
            <p:nvPr/>
          </p:nvSpPr>
          <p:spPr>
            <a:xfrm>
              <a:off x="2997671" y="524426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A1</a:t>
              </a:r>
              <a:endParaRPr lang="en-US" dirty="0">
                <a:solidFill>
                  <a:schemeClr val="accent2">
                    <a:lumMod val="75000"/>
                  </a:schemeClr>
                </a:solidFill>
              </a:endParaRPr>
            </a:p>
          </p:txBody>
        </p:sp>
        <p:sp>
          <p:nvSpPr>
            <p:cNvPr id="20" name="Oval 19"/>
            <p:cNvSpPr/>
            <p:nvPr/>
          </p:nvSpPr>
          <p:spPr>
            <a:xfrm>
              <a:off x="2992306" y="4057251"/>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
          <p:nvSpPr>
            <p:cNvPr id="21" name="Oval 20"/>
            <p:cNvSpPr/>
            <p:nvPr/>
          </p:nvSpPr>
          <p:spPr>
            <a:xfrm>
              <a:off x="3322602" y="1564771"/>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A3</a:t>
              </a:r>
              <a:endParaRPr lang="en-US" dirty="0">
                <a:solidFill>
                  <a:schemeClr val="accent2">
                    <a:lumMod val="75000"/>
                  </a:schemeClr>
                </a:solidFill>
              </a:endParaRPr>
            </a:p>
          </p:txBody>
        </p:sp>
        <p:sp>
          <p:nvSpPr>
            <p:cNvPr id="22" name="Oval 21"/>
            <p:cNvSpPr/>
            <p:nvPr/>
          </p:nvSpPr>
          <p:spPr>
            <a:xfrm>
              <a:off x="3059608" y="2586684"/>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B1</a:t>
              </a:r>
              <a:endParaRPr lang="en-US" dirty="0">
                <a:solidFill>
                  <a:schemeClr val="accent2">
                    <a:lumMod val="75000"/>
                  </a:schemeClr>
                </a:solidFill>
              </a:endParaRPr>
            </a:p>
          </p:txBody>
        </p:sp>
        <p:sp>
          <p:nvSpPr>
            <p:cNvPr id="23" name="Oval 22"/>
            <p:cNvSpPr/>
            <p:nvPr/>
          </p:nvSpPr>
          <p:spPr>
            <a:xfrm>
              <a:off x="4916995" y="2568838"/>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B2</a:t>
              </a:r>
              <a:endParaRPr lang="en-US" dirty="0">
                <a:solidFill>
                  <a:schemeClr val="accent2">
                    <a:lumMod val="75000"/>
                  </a:schemeClr>
                </a:solidFill>
              </a:endParaRPr>
            </a:p>
          </p:txBody>
        </p:sp>
        <p:sp>
          <p:nvSpPr>
            <p:cNvPr id="24" name="Oval 23"/>
            <p:cNvSpPr/>
            <p:nvPr/>
          </p:nvSpPr>
          <p:spPr>
            <a:xfrm>
              <a:off x="5906494" y="1555445"/>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A4</a:t>
              </a:r>
              <a:endParaRPr lang="en-US" dirty="0">
                <a:solidFill>
                  <a:schemeClr val="accent2">
                    <a:lumMod val="75000"/>
                  </a:schemeClr>
                </a:solidFill>
              </a:endParaRPr>
            </a:p>
          </p:txBody>
        </p:sp>
        <p:sp>
          <p:nvSpPr>
            <p:cNvPr id="28" name="Oval 27"/>
            <p:cNvSpPr/>
            <p:nvPr/>
          </p:nvSpPr>
          <p:spPr>
            <a:xfrm>
              <a:off x="5350637" y="4412748"/>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C2</a:t>
              </a:r>
              <a:endParaRPr lang="en-US" dirty="0">
                <a:solidFill>
                  <a:schemeClr val="accent2">
                    <a:lumMod val="75000"/>
                  </a:schemeClr>
                </a:solidFill>
              </a:endParaRPr>
            </a:p>
          </p:txBody>
        </p:sp>
        <p:sp>
          <p:nvSpPr>
            <p:cNvPr id="29" name="Oval 28"/>
            <p:cNvSpPr/>
            <p:nvPr/>
          </p:nvSpPr>
          <p:spPr>
            <a:xfrm>
              <a:off x="4336914" y="4415172"/>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C1</a:t>
              </a:r>
              <a:endParaRPr lang="en-US" dirty="0">
                <a:solidFill>
                  <a:schemeClr val="accent2">
                    <a:lumMod val="75000"/>
                  </a:schemeClr>
                </a:solidFill>
              </a:endParaRPr>
            </a:p>
          </p:txBody>
        </p:sp>
        <p:sp>
          <p:nvSpPr>
            <p:cNvPr id="30" name="Oval 29"/>
            <p:cNvSpPr/>
            <p:nvPr/>
          </p:nvSpPr>
          <p:spPr>
            <a:xfrm>
              <a:off x="7676030" y="1734434"/>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D2</a:t>
              </a:r>
              <a:endParaRPr lang="en-US" dirty="0">
                <a:solidFill>
                  <a:schemeClr val="accent2">
                    <a:lumMod val="75000"/>
                  </a:schemeClr>
                </a:solidFill>
              </a:endParaRPr>
            </a:p>
          </p:txBody>
        </p:sp>
        <p:sp>
          <p:nvSpPr>
            <p:cNvPr id="31" name="Oval 30"/>
            <p:cNvSpPr/>
            <p:nvPr/>
          </p:nvSpPr>
          <p:spPr>
            <a:xfrm>
              <a:off x="7135301" y="5625549"/>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D1</a:t>
              </a:r>
              <a:endParaRPr lang="en-US" dirty="0">
                <a:solidFill>
                  <a:schemeClr val="accent2">
                    <a:lumMod val="75000"/>
                  </a:schemeClr>
                </a:solidFill>
              </a:endParaRPr>
            </a:p>
          </p:txBody>
        </p:sp>
        <p:sp>
          <p:nvSpPr>
            <p:cNvPr id="33" name="Oval 32"/>
            <p:cNvSpPr/>
            <p:nvPr/>
          </p:nvSpPr>
          <p:spPr>
            <a:xfrm>
              <a:off x="6540145" y="4450129"/>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E1</a:t>
              </a:r>
              <a:endParaRPr lang="en-US" dirty="0">
                <a:solidFill>
                  <a:schemeClr val="accent2">
                    <a:lumMod val="75000"/>
                  </a:schemeClr>
                </a:solidFill>
              </a:endParaRPr>
            </a:p>
          </p:txBody>
        </p:sp>
        <p:sp>
          <p:nvSpPr>
            <p:cNvPr id="34" name="Oval 33"/>
            <p:cNvSpPr/>
            <p:nvPr/>
          </p:nvSpPr>
          <p:spPr>
            <a:xfrm>
              <a:off x="7865205" y="446427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E4</a:t>
              </a:r>
              <a:endParaRPr lang="en-US" dirty="0">
                <a:solidFill>
                  <a:schemeClr val="accent2">
                    <a:lumMod val="75000"/>
                  </a:schemeClr>
                </a:solidFill>
              </a:endParaRPr>
            </a:p>
          </p:txBody>
        </p:sp>
        <p:sp>
          <p:nvSpPr>
            <p:cNvPr id="35" name="Oval 34"/>
            <p:cNvSpPr/>
            <p:nvPr/>
          </p:nvSpPr>
          <p:spPr>
            <a:xfrm>
              <a:off x="6531789" y="3152868"/>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E2</a:t>
              </a:r>
              <a:endParaRPr lang="en-US" dirty="0">
                <a:solidFill>
                  <a:schemeClr val="accent2">
                    <a:lumMod val="75000"/>
                  </a:schemeClr>
                </a:solidFill>
              </a:endParaRPr>
            </a:p>
          </p:txBody>
        </p:sp>
        <p:sp>
          <p:nvSpPr>
            <p:cNvPr id="36" name="Oval 35"/>
            <p:cNvSpPr/>
            <p:nvPr/>
          </p:nvSpPr>
          <p:spPr>
            <a:xfrm>
              <a:off x="7866159" y="3134423"/>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E3</a:t>
              </a:r>
              <a:endParaRPr lang="en-US" dirty="0">
                <a:solidFill>
                  <a:schemeClr val="accent2">
                    <a:lumMod val="75000"/>
                  </a:schemeClr>
                </a:solidFill>
              </a:endParaRPr>
            </a:p>
          </p:txBody>
        </p:sp>
      </p:grpSp>
      <p:sp>
        <p:nvSpPr>
          <p:cNvPr id="37" name="TextBox 36"/>
          <p:cNvSpPr txBox="1"/>
          <p:nvPr/>
        </p:nvSpPr>
        <p:spPr>
          <a:xfrm>
            <a:off x="400965" y="1918692"/>
            <a:ext cx="2089436" cy="5339923"/>
          </a:xfrm>
          <a:prstGeom prst="rect">
            <a:avLst/>
          </a:prstGeom>
          <a:noFill/>
        </p:spPr>
        <p:txBody>
          <a:bodyPr wrap="square" rtlCol="0">
            <a:spAutoFit/>
          </a:bodyPr>
          <a:lstStyle/>
          <a:p>
            <a:r>
              <a:rPr lang="en-US" sz="1100" b="1" dirty="0" smtClean="0">
                <a:latin typeface="Calibri" panose="020F0502020204030204" pitchFamily="34" charset="0"/>
              </a:rPr>
              <a:t>LOCATION</a:t>
            </a:r>
          </a:p>
          <a:p>
            <a:r>
              <a:rPr lang="en-US" sz="1100" dirty="0">
                <a:latin typeface="Calibri" panose="020F0502020204030204" pitchFamily="34" charset="0"/>
              </a:rPr>
              <a:t>3100 Broadway Ave SW, Grandville, </a:t>
            </a:r>
            <a:r>
              <a:rPr lang="en-US" sz="1100" dirty="0" smtClean="0">
                <a:latin typeface="Calibri" panose="020F0502020204030204" pitchFamily="34" charset="0"/>
              </a:rPr>
              <a:t>MI 49418</a:t>
            </a:r>
          </a:p>
          <a:p>
            <a:endParaRPr lang="en-US" sz="1100" b="1" dirty="0" smtClean="0">
              <a:latin typeface="Calibri" panose="020F0502020204030204" pitchFamily="34" charset="0"/>
            </a:endParaRPr>
          </a:p>
          <a:p>
            <a:r>
              <a:rPr lang="en-US" sz="1100" b="1" dirty="0" smtClean="0">
                <a:latin typeface="Calibri" panose="020F0502020204030204" pitchFamily="34" charset="0"/>
              </a:rPr>
              <a:t>BUILDING DESCRIPTION</a:t>
            </a:r>
          </a:p>
          <a:p>
            <a:r>
              <a:rPr lang="en-US" sz="1100" dirty="0">
                <a:latin typeface="Calibri" panose="020F0502020204030204" pitchFamily="34" charset="0"/>
              </a:rPr>
              <a:t>I</a:t>
            </a:r>
            <a:r>
              <a:rPr lang="en-US" sz="1100" dirty="0" smtClean="0">
                <a:latin typeface="Calibri" panose="020F0502020204030204" pitchFamily="34" charset="0"/>
              </a:rPr>
              <a:t>ndustrial building in </a:t>
            </a:r>
            <a:r>
              <a:rPr lang="en-US" sz="1100" dirty="0">
                <a:latin typeface="Calibri" panose="020F0502020204030204" pitchFamily="34" charset="0"/>
              </a:rPr>
              <a:t>c</a:t>
            </a:r>
            <a:r>
              <a:rPr lang="en-US" sz="1100" dirty="0" smtClean="0">
                <a:latin typeface="Calibri" panose="020F0502020204030204" pitchFamily="34" charset="0"/>
              </a:rPr>
              <a:t>ommercial and light industrial park in the Grandville township within close proximity to Grand Rapids.</a:t>
            </a:r>
          </a:p>
          <a:p>
            <a:endParaRPr lang="en-US" sz="1100" dirty="0">
              <a:latin typeface="Calibri" panose="020F0502020204030204" pitchFamily="34" charset="0"/>
            </a:endParaRPr>
          </a:p>
          <a:p>
            <a:r>
              <a:rPr lang="en-US" sz="1100" dirty="0" smtClean="0">
                <a:latin typeface="Calibri" panose="020F0502020204030204" pitchFamily="34" charset="0"/>
              </a:rPr>
              <a:t>High variety of work environment areas.</a:t>
            </a:r>
            <a:endParaRPr lang="en-US" sz="1100" dirty="0">
              <a:latin typeface="Calibri" panose="020F0502020204030204" pitchFamily="34" charset="0"/>
            </a:endParaRPr>
          </a:p>
          <a:p>
            <a:endParaRPr lang="en-US" sz="1100" dirty="0" smtClean="0">
              <a:latin typeface="Calibri" panose="020F0502020204030204" pitchFamily="34" charset="0"/>
            </a:endParaRPr>
          </a:p>
          <a:p>
            <a:pPr marL="171450" indent="-171450">
              <a:buFont typeface="Arial" panose="020B0604020202020204" pitchFamily="34" charset="0"/>
              <a:buChar char="•"/>
            </a:pPr>
            <a:r>
              <a:rPr lang="en-US" sz="1100" dirty="0" smtClean="0">
                <a:latin typeface="Calibri" panose="020F0502020204030204" pitchFamily="34" charset="0"/>
              </a:rPr>
              <a:t>225,000 </a:t>
            </a:r>
            <a:r>
              <a:rPr lang="en-US" sz="1100" dirty="0" err="1" smtClean="0">
                <a:latin typeface="Calibri" panose="020F0502020204030204" pitchFamily="34" charset="0"/>
              </a:rPr>
              <a:t>sq.ft</a:t>
            </a:r>
            <a:r>
              <a:rPr lang="en-US" sz="1100" dirty="0" smtClean="0">
                <a:latin typeface="Calibri" panose="020F0502020204030204" pitchFamily="34" charset="0"/>
              </a:rPr>
              <a:t>. building </a:t>
            </a:r>
          </a:p>
          <a:p>
            <a:pPr marL="171450" indent="-171450">
              <a:buFont typeface="Arial" panose="020B0604020202020204" pitchFamily="34" charset="0"/>
              <a:buChar char="•"/>
            </a:pPr>
            <a:r>
              <a:rPr lang="en-US" sz="1100" dirty="0" smtClean="0">
                <a:latin typeface="Calibri" panose="020F0502020204030204" pitchFamily="34" charset="0"/>
              </a:rPr>
              <a:t>15,000 </a:t>
            </a:r>
            <a:r>
              <a:rPr lang="en-US" sz="1100" dirty="0" err="1" smtClean="0">
                <a:latin typeface="Calibri" panose="020F0502020204030204" pitchFamily="34" charset="0"/>
              </a:rPr>
              <a:t>sq.ft</a:t>
            </a:r>
            <a:r>
              <a:rPr lang="en-US" sz="1100" dirty="0" smtClean="0">
                <a:latin typeface="Calibri" panose="020F0502020204030204" pitchFamily="34" charset="0"/>
              </a:rPr>
              <a:t>. office area</a:t>
            </a:r>
          </a:p>
          <a:p>
            <a:pPr marL="171450" indent="-171450">
              <a:buFont typeface="Arial" panose="020B0604020202020204" pitchFamily="34" charset="0"/>
              <a:buChar char="•"/>
            </a:pPr>
            <a:r>
              <a:rPr lang="en-US" sz="1100" dirty="0" smtClean="0">
                <a:latin typeface="Calibri" panose="020F0502020204030204" pitchFamily="34" charset="0"/>
              </a:rPr>
              <a:t>157,000 </a:t>
            </a:r>
            <a:r>
              <a:rPr lang="en-US" sz="1100" dirty="0" err="1" smtClean="0">
                <a:latin typeface="Calibri" panose="020F0502020204030204" pitchFamily="34" charset="0"/>
              </a:rPr>
              <a:t>sq.ft</a:t>
            </a:r>
            <a:r>
              <a:rPr lang="en-US" sz="1100" dirty="0" smtClean="0">
                <a:latin typeface="Calibri" panose="020F0502020204030204" pitchFamily="34" charset="0"/>
              </a:rPr>
              <a:t>. warehouse </a:t>
            </a:r>
            <a:r>
              <a:rPr lang="en-US" sz="1100" dirty="0">
                <a:latin typeface="Calibri" panose="020F0502020204030204" pitchFamily="34" charset="0"/>
              </a:rPr>
              <a:t>and light </a:t>
            </a:r>
            <a:r>
              <a:rPr lang="en-US" sz="1100" dirty="0" smtClean="0">
                <a:latin typeface="Calibri" panose="020F0502020204030204" pitchFamily="34" charset="0"/>
              </a:rPr>
              <a:t>assembly</a:t>
            </a:r>
          </a:p>
          <a:p>
            <a:pPr marL="171450" indent="-171450">
              <a:buFont typeface="Arial" panose="020B0604020202020204" pitchFamily="34" charset="0"/>
              <a:buChar char="•"/>
            </a:pPr>
            <a:r>
              <a:rPr lang="en-US" sz="1100" dirty="0" smtClean="0">
                <a:latin typeface="Calibri" panose="020F0502020204030204" pitchFamily="34" charset="0"/>
              </a:rPr>
              <a:t>53,000 </a:t>
            </a:r>
            <a:r>
              <a:rPr lang="en-US" sz="1100" dirty="0" err="1" smtClean="0">
                <a:latin typeface="Calibri" panose="020F0502020204030204" pitchFamily="34" charset="0"/>
              </a:rPr>
              <a:t>sq.ft</a:t>
            </a:r>
            <a:r>
              <a:rPr lang="en-US" sz="1100" dirty="0" smtClean="0">
                <a:latin typeface="Calibri" panose="020F0502020204030204" pitchFamily="34" charset="0"/>
              </a:rPr>
              <a:t> storage  </a:t>
            </a:r>
          </a:p>
          <a:p>
            <a:pPr marL="171450" indent="-171450">
              <a:buFont typeface="Arial" panose="020B0604020202020204" pitchFamily="34" charset="0"/>
              <a:buChar char="•"/>
            </a:pPr>
            <a:r>
              <a:rPr lang="en-US" sz="1100" dirty="0" smtClean="0">
                <a:latin typeface="Calibri" panose="020F0502020204030204" pitchFamily="34" charset="0"/>
              </a:rPr>
              <a:t>30 office rooms</a:t>
            </a:r>
            <a:endParaRPr lang="en-US" sz="1100" dirty="0">
              <a:latin typeface="Calibri" panose="020F0502020204030204" pitchFamily="34" charset="0"/>
            </a:endParaRPr>
          </a:p>
          <a:p>
            <a:pPr marL="171450" indent="-171450">
              <a:buFont typeface="Arial" panose="020B0604020202020204" pitchFamily="34" charset="0"/>
              <a:buChar char="•"/>
            </a:pPr>
            <a:r>
              <a:rPr lang="en-US" sz="1100" dirty="0" smtClean="0">
                <a:latin typeface="Calibri" panose="020F0502020204030204" pitchFamily="34" charset="0"/>
              </a:rPr>
              <a:t>Multiple office cubicle areas</a:t>
            </a:r>
          </a:p>
          <a:p>
            <a:pPr marL="171450" indent="-171450">
              <a:buFont typeface="Arial" panose="020B0604020202020204" pitchFamily="34" charset="0"/>
              <a:buChar char="•"/>
            </a:pPr>
            <a:r>
              <a:rPr lang="en-US" sz="1100" dirty="0" smtClean="0">
                <a:latin typeface="Calibri" panose="020F0502020204030204" pitchFamily="34" charset="0"/>
              </a:rPr>
              <a:t>Incoming area with steel racking</a:t>
            </a:r>
          </a:p>
          <a:p>
            <a:pPr marL="171450" indent="-171450">
              <a:buFont typeface="Arial" panose="020B0604020202020204" pitchFamily="34" charset="0"/>
              <a:buChar char="•"/>
            </a:pPr>
            <a:r>
              <a:rPr lang="en-US" sz="1100" dirty="0" smtClean="0">
                <a:latin typeface="Calibri" panose="020F0502020204030204" pitchFamily="34" charset="0"/>
              </a:rPr>
              <a:t>Column span 40’ X 40’</a:t>
            </a:r>
          </a:p>
          <a:p>
            <a:pPr marL="171450" indent="-171450">
              <a:buFont typeface="Arial" panose="020B0604020202020204" pitchFamily="34" charset="0"/>
              <a:buChar char="•"/>
            </a:pPr>
            <a:r>
              <a:rPr lang="en-US" sz="1100" dirty="0">
                <a:latin typeface="Calibri" panose="020F0502020204030204" pitchFamily="34" charset="0"/>
              </a:rPr>
              <a:t>Steel Roof – 20’ </a:t>
            </a:r>
            <a:r>
              <a:rPr lang="en-US" sz="1100" dirty="0" smtClean="0">
                <a:latin typeface="Calibri" panose="020F0502020204030204" pitchFamily="34" charset="0"/>
              </a:rPr>
              <a:t>high</a:t>
            </a:r>
          </a:p>
          <a:p>
            <a:pPr marL="171450" indent="-171450">
              <a:buFont typeface="Arial" panose="020B0604020202020204" pitchFamily="34" charset="0"/>
              <a:buChar char="•"/>
            </a:pPr>
            <a:r>
              <a:rPr lang="en-US" sz="1100" dirty="0" smtClean="0">
                <a:latin typeface="Calibri" panose="020F0502020204030204" pitchFamily="34" charset="0"/>
              </a:rPr>
              <a:t>Typical wall construction – Block Wall</a:t>
            </a:r>
            <a:endParaRPr lang="en-US" sz="1100" dirty="0">
              <a:latin typeface="Calibri" panose="020F0502020204030204" pitchFamily="34" charset="0"/>
            </a:endParaRPr>
          </a:p>
          <a:p>
            <a:endParaRPr lang="en-US" sz="1100" dirty="0" smtClean="0">
              <a:latin typeface="Calibri" panose="020F0502020204030204" pitchFamily="34" charset="0"/>
            </a:endParaRPr>
          </a:p>
          <a:p>
            <a:endParaRPr lang="en-US" sz="1100" dirty="0">
              <a:latin typeface="Calibri" panose="020F0502020204030204" pitchFamily="34" charset="0"/>
            </a:endParaRPr>
          </a:p>
          <a:p>
            <a:endParaRPr lang="en-US" sz="1100" dirty="0" smtClean="0">
              <a:latin typeface="Calibri" panose="020F0502020204030204" pitchFamily="34" charset="0"/>
            </a:endParaRPr>
          </a:p>
          <a:p>
            <a:endParaRPr lang="en-US" sz="1100" dirty="0">
              <a:latin typeface="Calibri" panose="020F0502020204030204" pitchFamily="34" charset="0"/>
            </a:endParaRPr>
          </a:p>
        </p:txBody>
      </p:sp>
      <p:sp>
        <p:nvSpPr>
          <p:cNvPr id="2" name="Slide Number Placeholder 1"/>
          <p:cNvSpPr>
            <a:spLocks noGrp="1"/>
          </p:cNvSpPr>
          <p:nvPr>
            <p:ph type="sldNum" sz="quarter" idx="12"/>
          </p:nvPr>
        </p:nvSpPr>
        <p:spPr>
          <a:xfrm>
            <a:off x="6759915" y="6430109"/>
            <a:ext cx="2133600" cy="320675"/>
          </a:xfrm>
        </p:spPr>
        <p:txBody>
          <a:bodyPr/>
          <a:lstStyle/>
          <a:p>
            <a:pPr>
              <a:defRPr/>
            </a:pPr>
            <a:fld id="{1CD76883-60CD-47C3-8E45-DDCE04E99224}" type="slidenum">
              <a:rPr lang="en-US" smtClean="0"/>
              <a:pPr>
                <a:defRPr/>
              </a:pPr>
              <a:t>20</a:t>
            </a:fld>
            <a:endParaRPr lang="en-US" dirty="0"/>
          </a:p>
        </p:txBody>
      </p:sp>
      <p:sp>
        <p:nvSpPr>
          <p:cNvPr id="38" name="TextBox 37"/>
          <p:cNvSpPr txBox="1"/>
          <p:nvPr/>
        </p:nvSpPr>
        <p:spPr>
          <a:xfrm>
            <a:off x="371797" y="512343"/>
            <a:ext cx="8201575" cy="1446550"/>
          </a:xfrm>
          <a:prstGeom prst="rect">
            <a:avLst/>
          </a:prstGeom>
          <a:noFill/>
        </p:spPr>
        <p:txBody>
          <a:bodyPr wrap="square" rtlCol="0">
            <a:spAutoFit/>
          </a:bodyPr>
          <a:lstStyle/>
          <a:p>
            <a:r>
              <a:rPr lang="en-US" sz="1100" b="1" dirty="0" err="1" smtClean="0">
                <a:latin typeface="Calibri" panose="020F0502020204030204" pitchFamily="34" charset="0"/>
              </a:rPr>
              <a:t>BELWITH</a:t>
            </a:r>
            <a:r>
              <a:rPr lang="en-US" sz="1100" b="1" dirty="0" smtClean="0">
                <a:latin typeface="Calibri" panose="020F0502020204030204" pitchFamily="34" charset="0"/>
              </a:rPr>
              <a:t> PRODUCTS</a:t>
            </a:r>
          </a:p>
          <a:p>
            <a:endParaRPr lang="en-US" sz="1100" b="1" dirty="0" smtClean="0">
              <a:latin typeface="Calibri" panose="020F0502020204030204" pitchFamily="34" charset="0"/>
            </a:endParaRPr>
          </a:p>
          <a:p>
            <a:r>
              <a:rPr lang="en-US" sz="1100" dirty="0" err="1" smtClean="0">
                <a:latin typeface="Calibri" panose="020F0502020204030204" pitchFamily="34" charset="0"/>
              </a:rPr>
              <a:t>Belwith</a:t>
            </a:r>
            <a:r>
              <a:rPr lang="en-US" sz="1100" dirty="0" smtClean="0">
                <a:latin typeface="Calibri" panose="020F0502020204030204" pitchFamily="34" charset="0"/>
              </a:rPr>
              <a:t> and its Keeler division is a designer and manufacturer of cabinet and furniture decorative hardware, architectural hardware, and security hardware.</a:t>
            </a:r>
          </a:p>
          <a:p>
            <a:r>
              <a:rPr lang="en-US" sz="1100" dirty="0" smtClean="0">
                <a:latin typeface="Calibri" panose="020F0502020204030204" pitchFamily="34" charset="0"/>
                <a:hlinkClick r:id="rId3"/>
              </a:rPr>
              <a:t>www.belwith.com</a:t>
            </a:r>
            <a:endParaRPr lang="en-US" sz="1100" dirty="0">
              <a:latin typeface="Calibri" panose="020F0502020204030204" pitchFamily="34" charset="0"/>
            </a:endParaRPr>
          </a:p>
          <a:p>
            <a:r>
              <a:rPr lang="en-US" sz="1100" dirty="0">
                <a:latin typeface="Calibri" panose="020F0502020204030204" pitchFamily="34" charset="0"/>
                <a:hlinkClick r:id="rId4"/>
              </a:rPr>
              <a:t>www.hickoryhardware.com</a:t>
            </a:r>
            <a:r>
              <a:rPr lang="en-US" sz="1100" dirty="0">
                <a:latin typeface="Calibri" panose="020F0502020204030204" pitchFamily="34" charset="0"/>
              </a:rPr>
              <a:t> </a:t>
            </a:r>
          </a:p>
          <a:p>
            <a:r>
              <a:rPr lang="en-US" sz="1100" dirty="0">
                <a:latin typeface="Calibri" panose="020F0502020204030204" pitchFamily="34" charset="0"/>
                <a:hlinkClick r:id="rId5"/>
              </a:rPr>
              <a:t>www.keelerproducts.com</a:t>
            </a:r>
            <a:endParaRPr lang="en-US" sz="1100" dirty="0">
              <a:latin typeface="Calibri" panose="020F0502020204030204" pitchFamily="34" charset="0"/>
            </a:endParaRPr>
          </a:p>
          <a:p>
            <a:endParaRPr lang="en-US" sz="1100" dirty="0" smtClean="0">
              <a:latin typeface="Calibri" panose="020F0502020204030204" pitchFamily="34" charset="0"/>
            </a:endParaRPr>
          </a:p>
        </p:txBody>
      </p:sp>
      <p:sp>
        <p:nvSpPr>
          <p:cNvPr id="40" name="Hexagon 39"/>
          <p:cNvSpPr/>
          <p:nvPr/>
        </p:nvSpPr>
        <p:spPr>
          <a:xfrm>
            <a:off x="4083312" y="3326693"/>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41" name="Hexagon 40"/>
          <p:cNvSpPr/>
          <p:nvPr/>
        </p:nvSpPr>
        <p:spPr>
          <a:xfrm>
            <a:off x="2550030" y="2608580"/>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42" name="Hexagon 41"/>
          <p:cNvSpPr/>
          <p:nvPr/>
        </p:nvSpPr>
        <p:spPr>
          <a:xfrm>
            <a:off x="2963762" y="4644675"/>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43" name="Hexagon 42"/>
          <p:cNvSpPr/>
          <p:nvPr/>
        </p:nvSpPr>
        <p:spPr>
          <a:xfrm>
            <a:off x="2765650" y="1579386"/>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44" name="Hexagon 43"/>
          <p:cNvSpPr/>
          <p:nvPr/>
        </p:nvSpPr>
        <p:spPr>
          <a:xfrm>
            <a:off x="2543664" y="3675033"/>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45" name="Hexagon 44"/>
          <p:cNvSpPr/>
          <p:nvPr/>
        </p:nvSpPr>
        <p:spPr>
          <a:xfrm>
            <a:off x="3515973" y="3327864"/>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46" name="Hexagon 45"/>
          <p:cNvSpPr/>
          <p:nvPr/>
        </p:nvSpPr>
        <p:spPr>
          <a:xfrm>
            <a:off x="4851123" y="4398138"/>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47" name="Hexagon 46"/>
          <p:cNvSpPr/>
          <p:nvPr/>
        </p:nvSpPr>
        <p:spPr>
          <a:xfrm>
            <a:off x="4825396" y="3302258"/>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48" name="Hexagon 47"/>
          <p:cNvSpPr/>
          <p:nvPr/>
        </p:nvSpPr>
        <p:spPr>
          <a:xfrm>
            <a:off x="5787660" y="3297094"/>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49" name="Hexagon 48"/>
          <p:cNvSpPr/>
          <p:nvPr/>
        </p:nvSpPr>
        <p:spPr>
          <a:xfrm>
            <a:off x="5763974" y="4383020"/>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50" name="Hexagon 49"/>
          <p:cNvSpPr/>
          <p:nvPr/>
        </p:nvSpPr>
        <p:spPr>
          <a:xfrm>
            <a:off x="7182762" y="3270235"/>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51" name="Hexagon 50"/>
          <p:cNvSpPr/>
          <p:nvPr/>
        </p:nvSpPr>
        <p:spPr>
          <a:xfrm>
            <a:off x="7159106" y="4231949"/>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52" name="Hexagon 51"/>
          <p:cNvSpPr/>
          <p:nvPr/>
        </p:nvSpPr>
        <p:spPr>
          <a:xfrm>
            <a:off x="5104970" y="5423381"/>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53" name="Hexagon 52"/>
          <p:cNvSpPr/>
          <p:nvPr/>
        </p:nvSpPr>
        <p:spPr>
          <a:xfrm>
            <a:off x="7028915" y="2049856"/>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54" name="Hexagon 53"/>
          <p:cNvSpPr/>
          <p:nvPr/>
        </p:nvSpPr>
        <p:spPr>
          <a:xfrm>
            <a:off x="5756600" y="2196251"/>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55" name="Hexagon 54"/>
          <p:cNvSpPr/>
          <p:nvPr/>
        </p:nvSpPr>
        <p:spPr>
          <a:xfrm>
            <a:off x="4851122" y="2207161"/>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56" name="Hexagon 55"/>
          <p:cNvSpPr/>
          <p:nvPr/>
        </p:nvSpPr>
        <p:spPr>
          <a:xfrm>
            <a:off x="6579516" y="5423381"/>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57" name="Hexagon 56"/>
          <p:cNvSpPr/>
          <p:nvPr/>
        </p:nvSpPr>
        <p:spPr>
          <a:xfrm>
            <a:off x="7886046" y="5396788"/>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4676471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21</a:t>
            </a:fld>
            <a:endParaRPr lang="en-US"/>
          </a:p>
        </p:txBody>
      </p:sp>
      <p:sp>
        <p:nvSpPr>
          <p:cNvPr id="14" name="TextBox 13"/>
          <p:cNvSpPr txBox="1"/>
          <p:nvPr/>
        </p:nvSpPr>
        <p:spPr>
          <a:xfrm>
            <a:off x="358990" y="609600"/>
            <a:ext cx="8469608" cy="1107996"/>
          </a:xfrm>
          <a:prstGeom prst="rect">
            <a:avLst/>
          </a:prstGeom>
          <a:noFill/>
        </p:spPr>
        <p:txBody>
          <a:bodyPr wrap="square" rtlCol="0">
            <a:spAutoFit/>
          </a:bodyPr>
          <a:lstStyle/>
          <a:p>
            <a:r>
              <a:rPr lang="en-US" sz="1100" b="1" dirty="0" smtClean="0">
                <a:latin typeface="Calibri" panose="020F0502020204030204" pitchFamily="34" charset="0"/>
              </a:rPr>
              <a:t>SR DEVICE LOCATIONS</a:t>
            </a:r>
          </a:p>
          <a:p>
            <a:endParaRPr lang="en-US" sz="1100" b="1" dirty="0" smtClean="0">
              <a:latin typeface="Calibri" panose="020F0502020204030204" pitchFamily="34" charset="0"/>
            </a:endParaRPr>
          </a:p>
          <a:p>
            <a:r>
              <a:rPr lang="en-US" sz="1100" dirty="0" smtClean="0">
                <a:latin typeface="Calibri" panose="020F0502020204030204" pitchFamily="34" charset="0"/>
              </a:rPr>
              <a:t>The SR devices will be placed in as much of a uniform manner in the designated locations shown in the table below.  </a:t>
            </a:r>
          </a:p>
          <a:p>
            <a:r>
              <a:rPr lang="en-US" sz="1100" dirty="0" smtClean="0">
                <a:latin typeface="Calibri" panose="020F0502020204030204" pitchFamily="34" charset="0"/>
              </a:rPr>
              <a:t>The number of total devices will very for each testing plan as shown in the table below.</a:t>
            </a:r>
          </a:p>
          <a:p>
            <a:endParaRPr lang="en-US" sz="1100" dirty="0" smtClean="0">
              <a:latin typeface="Calibri" panose="020F0502020204030204" pitchFamily="34" charset="0"/>
            </a:endParaRPr>
          </a:p>
          <a:p>
            <a:endParaRPr lang="en-US" sz="1100" dirty="0">
              <a:latin typeface="Calibri" panose="020F0502020204030204" pitchFamily="34" charset="0"/>
            </a:endParaRPr>
          </a:p>
        </p:txBody>
      </p:sp>
      <p:grpSp>
        <p:nvGrpSpPr>
          <p:cNvPr id="5" name="Group 4"/>
          <p:cNvGrpSpPr>
            <a:grpSpLocks noChangeAspect="1"/>
          </p:cNvGrpSpPr>
          <p:nvPr/>
        </p:nvGrpSpPr>
        <p:grpSpPr>
          <a:xfrm rot="-60000">
            <a:off x="3949144" y="1416639"/>
            <a:ext cx="5202634" cy="4736950"/>
            <a:chOff x="2378178" y="424088"/>
            <a:chExt cx="6735364" cy="6132487"/>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378178" y="1359779"/>
              <a:ext cx="6735364" cy="5181599"/>
            </a:xfrm>
            <a:prstGeom prst="rect">
              <a:avLst/>
            </a:prstGeom>
          </p:spPr>
        </p:pic>
        <p:sp>
          <p:nvSpPr>
            <p:cNvPr id="7" name="TextBox 6"/>
            <p:cNvSpPr txBox="1"/>
            <p:nvPr/>
          </p:nvSpPr>
          <p:spPr>
            <a:xfrm>
              <a:off x="5326144" y="6217893"/>
              <a:ext cx="645571" cy="338682"/>
            </a:xfrm>
            <a:prstGeom prst="rect">
              <a:avLst/>
            </a:prstGeom>
            <a:solidFill>
              <a:schemeClr val="bg1"/>
            </a:solidFill>
          </p:spPr>
          <p:txBody>
            <a:bodyPr wrap="square" rtlCol="0">
              <a:spAutoFit/>
            </a:bodyPr>
            <a:lstStyle/>
            <a:p>
              <a:pPr algn="ctr"/>
              <a:r>
                <a:rPr lang="en-US" sz="1100" dirty="0" smtClean="0">
                  <a:latin typeface="Calibri" panose="020F0502020204030204" pitchFamily="34" charset="0"/>
                </a:rPr>
                <a:t>480’</a:t>
              </a:r>
              <a:endParaRPr lang="en-US" sz="1100" dirty="0">
                <a:latin typeface="Calibri" panose="020F0502020204030204" pitchFamily="34" charset="0"/>
              </a:endParaRPr>
            </a:p>
          </p:txBody>
        </p:sp>
        <p:sp>
          <p:nvSpPr>
            <p:cNvPr id="8" name="TextBox 7"/>
            <p:cNvSpPr txBox="1"/>
            <p:nvPr/>
          </p:nvSpPr>
          <p:spPr>
            <a:xfrm>
              <a:off x="8566345" y="2998962"/>
              <a:ext cx="533400" cy="400110"/>
            </a:xfrm>
            <a:prstGeom prst="rect">
              <a:avLst/>
            </a:prstGeom>
            <a:solidFill>
              <a:schemeClr val="bg1"/>
            </a:solidFill>
          </p:spPr>
          <p:txBody>
            <a:bodyPr wrap="square" rtlCol="0">
              <a:spAutoFit/>
            </a:bodyPr>
            <a:lstStyle/>
            <a:p>
              <a:pPr algn="ctr"/>
              <a:r>
                <a:rPr lang="en-US" sz="1000" dirty="0" smtClean="0">
                  <a:latin typeface="Calibri" panose="020F0502020204030204" pitchFamily="34" charset="0"/>
                </a:rPr>
                <a:t>360’</a:t>
              </a:r>
            </a:p>
            <a:p>
              <a:pPr algn="ctr"/>
              <a:endParaRPr lang="en-US" sz="1000" dirty="0">
                <a:latin typeface="Calibri" panose="020F0502020204030204" pitchFamily="34" charset="0"/>
              </a:endParaRPr>
            </a:p>
          </p:txBody>
        </p:sp>
        <p:sp>
          <p:nvSpPr>
            <p:cNvPr id="9" name="TextBox 8"/>
            <p:cNvSpPr txBox="1"/>
            <p:nvPr/>
          </p:nvSpPr>
          <p:spPr>
            <a:xfrm>
              <a:off x="6579373" y="3906531"/>
              <a:ext cx="1295400" cy="246221"/>
            </a:xfrm>
            <a:prstGeom prst="rect">
              <a:avLst/>
            </a:prstGeom>
            <a:solidFill>
              <a:schemeClr val="bg1"/>
            </a:solidFill>
          </p:spPr>
          <p:txBody>
            <a:bodyPr wrap="square" rtlCol="0">
              <a:spAutoFit/>
            </a:bodyPr>
            <a:lstStyle/>
            <a:p>
              <a:pPr algn="ctr"/>
              <a:endParaRPr lang="en-US" sz="1000" dirty="0">
                <a:latin typeface="Calibri" panose="020F0502020204030204" pitchFamily="34" charset="0"/>
              </a:endParaRPr>
            </a:p>
          </p:txBody>
        </p:sp>
        <p:sp>
          <p:nvSpPr>
            <p:cNvPr id="10" name="TextBox 9"/>
            <p:cNvSpPr txBox="1"/>
            <p:nvPr/>
          </p:nvSpPr>
          <p:spPr>
            <a:xfrm>
              <a:off x="3535223" y="2906016"/>
              <a:ext cx="432942" cy="338682"/>
            </a:xfrm>
            <a:prstGeom prst="rect">
              <a:avLst/>
            </a:prstGeom>
            <a:solidFill>
              <a:schemeClr val="bg1"/>
            </a:solidFill>
          </p:spPr>
          <p:txBody>
            <a:bodyPr wrap="square" rtlCol="0">
              <a:spAutoFit/>
            </a:bodyPr>
            <a:lstStyle/>
            <a:p>
              <a:pPr algn="ctr"/>
              <a:r>
                <a:rPr lang="en-US" sz="1100" dirty="0" smtClean="0">
                  <a:latin typeface="Calibri" panose="020F0502020204030204" pitchFamily="34" charset="0"/>
                </a:rPr>
                <a:t>    </a:t>
              </a:r>
            </a:p>
          </p:txBody>
        </p:sp>
        <p:grpSp>
          <p:nvGrpSpPr>
            <p:cNvPr id="11" name="Group 10"/>
            <p:cNvGrpSpPr/>
            <p:nvPr/>
          </p:nvGrpSpPr>
          <p:grpSpPr>
            <a:xfrm>
              <a:off x="8282988" y="424088"/>
              <a:ext cx="277640" cy="657213"/>
              <a:chOff x="2073057" y="1932226"/>
              <a:chExt cx="277640" cy="657213"/>
            </a:xfrm>
          </p:grpSpPr>
          <p:cxnSp>
            <p:nvCxnSpPr>
              <p:cNvPr id="36" name="Straight Arrow Connector 35"/>
              <p:cNvCxnSpPr/>
              <p:nvPr/>
            </p:nvCxnSpPr>
            <p:spPr>
              <a:xfrm flipV="1">
                <a:off x="2231740" y="2297914"/>
                <a:ext cx="0" cy="291525"/>
              </a:xfrm>
              <a:prstGeom prst="straightConnector1">
                <a:avLst/>
              </a:prstGeom>
              <a:ln>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073057" y="1932226"/>
                <a:ext cx="277640" cy="246220"/>
              </a:xfrm>
              <a:prstGeom prst="rect">
                <a:avLst/>
              </a:prstGeom>
              <a:noFill/>
            </p:spPr>
            <p:txBody>
              <a:bodyPr wrap="none" rtlCol="0">
                <a:spAutoFit/>
              </a:bodyPr>
              <a:lstStyle/>
              <a:p>
                <a:r>
                  <a:rPr lang="en-US" sz="1000" dirty="0" smtClean="0">
                    <a:latin typeface="Calibri" panose="020F0502020204030204" pitchFamily="34" charset="0"/>
                  </a:rPr>
                  <a:t>N</a:t>
                </a:r>
                <a:endParaRPr lang="en-US" sz="1000" dirty="0">
                  <a:latin typeface="Calibri" panose="020F0502020204030204" pitchFamily="34" charset="0"/>
                </a:endParaRPr>
              </a:p>
            </p:txBody>
          </p:sp>
        </p:grpSp>
        <p:sp>
          <p:nvSpPr>
            <p:cNvPr id="12" name="TextBox 11"/>
            <p:cNvSpPr txBox="1"/>
            <p:nvPr/>
          </p:nvSpPr>
          <p:spPr>
            <a:xfrm>
              <a:off x="2751949" y="5752024"/>
              <a:ext cx="1111856" cy="456669"/>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Front offices</a:t>
              </a:r>
            </a:p>
            <a:p>
              <a:pPr algn="ctr"/>
              <a:endParaRPr lang="en-US" sz="1000" b="1" dirty="0">
                <a:solidFill>
                  <a:srgbClr val="C00000"/>
                </a:solidFill>
                <a:latin typeface="Calibri" panose="020F0502020204030204" pitchFamily="34" charset="0"/>
              </a:endParaRPr>
            </a:p>
          </p:txBody>
        </p:sp>
        <p:sp>
          <p:nvSpPr>
            <p:cNvPr id="13" name="TextBox 12"/>
            <p:cNvSpPr txBox="1"/>
            <p:nvPr/>
          </p:nvSpPr>
          <p:spPr>
            <a:xfrm>
              <a:off x="6051937" y="5872994"/>
              <a:ext cx="1111857" cy="456669"/>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Docking</a:t>
              </a:r>
            </a:p>
            <a:p>
              <a:pPr algn="ctr"/>
              <a:endParaRPr lang="en-US" sz="1000" b="1" dirty="0">
                <a:solidFill>
                  <a:srgbClr val="C00000"/>
                </a:solidFill>
                <a:latin typeface="Calibri" panose="020F0502020204030204" pitchFamily="34" charset="0"/>
              </a:endParaRPr>
            </a:p>
          </p:txBody>
        </p:sp>
        <p:sp>
          <p:nvSpPr>
            <p:cNvPr id="15" name="TextBox 14"/>
            <p:cNvSpPr txBox="1"/>
            <p:nvPr/>
          </p:nvSpPr>
          <p:spPr>
            <a:xfrm>
              <a:off x="4637640" y="5846718"/>
              <a:ext cx="1111857" cy="456669"/>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Docking</a:t>
              </a:r>
            </a:p>
            <a:p>
              <a:pPr algn="ctr"/>
              <a:endParaRPr lang="en-US" sz="1000" b="1" dirty="0">
                <a:solidFill>
                  <a:srgbClr val="C00000"/>
                </a:solidFill>
                <a:latin typeface="Calibri" panose="020F0502020204030204" pitchFamily="34" charset="0"/>
              </a:endParaRPr>
            </a:p>
          </p:txBody>
        </p:sp>
        <p:sp>
          <p:nvSpPr>
            <p:cNvPr id="16" name="TextBox 15"/>
            <p:cNvSpPr txBox="1"/>
            <p:nvPr/>
          </p:nvSpPr>
          <p:spPr>
            <a:xfrm>
              <a:off x="6650649" y="1586179"/>
              <a:ext cx="1111857" cy="632310"/>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Indoor Truck Docks</a:t>
              </a:r>
            </a:p>
            <a:p>
              <a:pPr algn="ctr"/>
              <a:endParaRPr lang="en-US" sz="1000" b="1" dirty="0">
                <a:solidFill>
                  <a:srgbClr val="C00000"/>
                </a:solidFill>
                <a:latin typeface="Calibri" panose="020F0502020204030204" pitchFamily="34" charset="0"/>
              </a:endParaRPr>
            </a:p>
          </p:txBody>
        </p:sp>
        <p:sp>
          <p:nvSpPr>
            <p:cNvPr id="18" name="TextBox 17"/>
            <p:cNvSpPr txBox="1"/>
            <p:nvPr/>
          </p:nvSpPr>
          <p:spPr>
            <a:xfrm>
              <a:off x="2639243" y="2669766"/>
              <a:ext cx="1300528" cy="717209"/>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Manufacturing Area</a:t>
              </a:r>
            </a:p>
            <a:p>
              <a:pPr algn="ctr"/>
              <a:endParaRPr lang="en-US" sz="1000" b="1" dirty="0">
                <a:solidFill>
                  <a:srgbClr val="C00000"/>
                </a:solidFill>
                <a:latin typeface="Calibri" panose="020F0502020204030204" pitchFamily="34" charset="0"/>
              </a:endParaRPr>
            </a:p>
          </p:txBody>
        </p:sp>
        <p:sp>
          <p:nvSpPr>
            <p:cNvPr id="19" name="TextBox 18"/>
            <p:cNvSpPr txBox="1"/>
            <p:nvPr/>
          </p:nvSpPr>
          <p:spPr>
            <a:xfrm>
              <a:off x="4209504" y="3454322"/>
              <a:ext cx="1452493" cy="632311"/>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Warehousing</a:t>
              </a:r>
            </a:p>
            <a:p>
              <a:pPr algn="ctr"/>
              <a:r>
                <a:rPr lang="en-US" sz="1000" b="1" dirty="0" smtClean="0">
                  <a:solidFill>
                    <a:srgbClr val="C00000"/>
                  </a:solidFill>
                  <a:latin typeface="Calibri" panose="020F0502020204030204" pitchFamily="34" charset="0"/>
                </a:rPr>
                <a:t>Area</a:t>
              </a:r>
            </a:p>
            <a:p>
              <a:pPr algn="ctr"/>
              <a:endParaRPr lang="en-US" sz="1000" b="1" dirty="0">
                <a:solidFill>
                  <a:srgbClr val="C00000"/>
                </a:solidFill>
                <a:latin typeface="Calibri" panose="020F0502020204030204" pitchFamily="34" charset="0"/>
              </a:endParaRPr>
            </a:p>
          </p:txBody>
        </p:sp>
        <p:sp>
          <p:nvSpPr>
            <p:cNvPr id="20" name="TextBox 19"/>
            <p:cNvSpPr txBox="1"/>
            <p:nvPr/>
          </p:nvSpPr>
          <p:spPr>
            <a:xfrm>
              <a:off x="6529593" y="3736525"/>
              <a:ext cx="1362832" cy="517985"/>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Storage</a:t>
              </a:r>
            </a:p>
            <a:p>
              <a:pPr algn="ctr"/>
              <a:r>
                <a:rPr lang="en-US" sz="1000" b="1" dirty="0">
                  <a:solidFill>
                    <a:srgbClr val="C00000"/>
                  </a:solidFill>
                  <a:latin typeface="Calibri" panose="020F0502020204030204" pitchFamily="34" charset="0"/>
                </a:rPr>
                <a:t>A</a:t>
              </a:r>
              <a:r>
                <a:rPr lang="en-US" sz="1000" b="1" dirty="0" smtClean="0">
                  <a:solidFill>
                    <a:srgbClr val="C00000"/>
                  </a:solidFill>
                  <a:latin typeface="Calibri" panose="020F0502020204030204" pitchFamily="34" charset="0"/>
                </a:rPr>
                <a:t>rea</a:t>
              </a:r>
              <a:endParaRPr lang="en-US" sz="1000" b="1" dirty="0">
                <a:solidFill>
                  <a:srgbClr val="C00000"/>
                </a:solidFill>
                <a:latin typeface="Calibri" panose="020F0502020204030204" pitchFamily="34" charset="0"/>
              </a:endParaRPr>
            </a:p>
          </p:txBody>
        </p:sp>
        <p:sp>
          <p:nvSpPr>
            <p:cNvPr id="21" name="Oval 20"/>
            <p:cNvSpPr/>
            <p:nvPr/>
          </p:nvSpPr>
          <p:spPr>
            <a:xfrm>
              <a:off x="2881007" y="5105770"/>
              <a:ext cx="297971" cy="29698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A1</a:t>
              </a:r>
              <a:endParaRPr lang="en-US" dirty="0">
                <a:solidFill>
                  <a:schemeClr val="accent2">
                    <a:lumMod val="75000"/>
                  </a:schemeClr>
                </a:solidFill>
              </a:endParaRPr>
            </a:p>
          </p:txBody>
        </p:sp>
        <p:sp>
          <p:nvSpPr>
            <p:cNvPr id="22" name="Oval 21"/>
            <p:cNvSpPr/>
            <p:nvPr/>
          </p:nvSpPr>
          <p:spPr>
            <a:xfrm>
              <a:off x="2862658" y="3958662"/>
              <a:ext cx="297971" cy="29698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
          <p:nvSpPr>
            <p:cNvPr id="23" name="Oval 22"/>
            <p:cNvSpPr/>
            <p:nvPr/>
          </p:nvSpPr>
          <p:spPr>
            <a:xfrm>
              <a:off x="3919601" y="1567446"/>
              <a:ext cx="297971" cy="29698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A3</a:t>
              </a:r>
              <a:endParaRPr lang="en-US" dirty="0">
                <a:solidFill>
                  <a:schemeClr val="accent2">
                    <a:lumMod val="75000"/>
                  </a:schemeClr>
                </a:solidFill>
              </a:endParaRPr>
            </a:p>
          </p:txBody>
        </p:sp>
        <p:sp>
          <p:nvSpPr>
            <p:cNvPr id="24" name="Oval 23"/>
            <p:cNvSpPr/>
            <p:nvPr/>
          </p:nvSpPr>
          <p:spPr>
            <a:xfrm>
              <a:off x="3003693" y="2307453"/>
              <a:ext cx="297971" cy="29698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B1</a:t>
              </a:r>
              <a:endParaRPr lang="en-US" dirty="0">
                <a:solidFill>
                  <a:schemeClr val="accent2">
                    <a:lumMod val="75000"/>
                  </a:schemeClr>
                </a:solidFill>
              </a:endParaRPr>
            </a:p>
          </p:txBody>
        </p:sp>
        <p:sp>
          <p:nvSpPr>
            <p:cNvPr id="25" name="Oval 24"/>
            <p:cNvSpPr/>
            <p:nvPr/>
          </p:nvSpPr>
          <p:spPr>
            <a:xfrm>
              <a:off x="4959900" y="2386894"/>
              <a:ext cx="297971" cy="29698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B2</a:t>
              </a:r>
              <a:endParaRPr lang="en-US" dirty="0">
                <a:solidFill>
                  <a:schemeClr val="accent2">
                    <a:lumMod val="75000"/>
                  </a:schemeClr>
                </a:solidFill>
              </a:endParaRPr>
            </a:p>
          </p:txBody>
        </p:sp>
        <p:sp>
          <p:nvSpPr>
            <p:cNvPr id="26" name="Oval 25"/>
            <p:cNvSpPr/>
            <p:nvPr/>
          </p:nvSpPr>
          <p:spPr>
            <a:xfrm>
              <a:off x="5906494" y="1609306"/>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A4</a:t>
              </a:r>
              <a:endParaRPr lang="en-US" dirty="0">
                <a:solidFill>
                  <a:schemeClr val="accent2">
                    <a:lumMod val="75000"/>
                  </a:schemeClr>
                </a:solidFill>
              </a:endParaRPr>
            </a:p>
          </p:txBody>
        </p:sp>
        <p:sp>
          <p:nvSpPr>
            <p:cNvPr id="27" name="Oval 26"/>
            <p:cNvSpPr/>
            <p:nvPr/>
          </p:nvSpPr>
          <p:spPr>
            <a:xfrm>
              <a:off x="5287900" y="4442426"/>
              <a:ext cx="297971" cy="29698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C2</a:t>
              </a:r>
              <a:endParaRPr lang="en-US" dirty="0">
                <a:solidFill>
                  <a:schemeClr val="accent2">
                    <a:lumMod val="75000"/>
                  </a:schemeClr>
                </a:solidFill>
              </a:endParaRPr>
            </a:p>
          </p:txBody>
        </p:sp>
        <p:sp>
          <p:nvSpPr>
            <p:cNvPr id="28" name="Oval 27"/>
            <p:cNvSpPr/>
            <p:nvPr/>
          </p:nvSpPr>
          <p:spPr>
            <a:xfrm>
              <a:off x="4274672" y="4424739"/>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C1</a:t>
              </a:r>
              <a:endParaRPr lang="en-US" dirty="0">
                <a:solidFill>
                  <a:schemeClr val="accent2">
                    <a:lumMod val="75000"/>
                  </a:schemeClr>
                </a:solidFill>
              </a:endParaRPr>
            </a:p>
          </p:txBody>
        </p:sp>
        <p:sp>
          <p:nvSpPr>
            <p:cNvPr id="29" name="Oval 28"/>
            <p:cNvSpPr/>
            <p:nvPr/>
          </p:nvSpPr>
          <p:spPr>
            <a:xfrm>
              <a:off x="7734404" y="1634034"/>
              <a:ext cx="297971" cy="29698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D2</a:t>
              </a:r>
              <a:endParaRPr lang="en-US" dirty="0">
                <a:solidFill>
                  <a:schemeClr val="accent2">
                    <a:lumMod val="75000"/>
                  </a:schemeClr>
                </a:solidFill>
              </a:endParaRPr>
            </a:p>
          </p:txBody>
        </p:sp>
        <p:sp>
          <p:nvSpPr>
            <p:cNvPr id="30" name="Oval 29"/>
            <p:cNvSpPr/>
            <p:nvPr/>
          </p:nvSpPr>
          <p:spPr>
            <a:xfrm>
              <a:off x="7220453" y="5618334"/>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D1</a:t>
              </a:r>
              <a:endParaRPr lang="en-US" dirty="0">
                <a:solidFill>
                  <a:schemeClr val="accent2">
                    <a:lumMod val="75000"/>
                  </a:schemeClr>
                </a:solidFill>
              </a:endParaRPr>
            </a:p>
          </p:txBody>
        </p:sp>
        <p:sp>
          <p:nvSpPr>
            <p:cNvPr id="31" name="Oval 30"/>
            <p:cNvSpPr/>
            <p:nvPr/>
          </p:nvSpPr>
          <p:spPr>
            <a:xfrm>
              <a:off x="7732853" y="4454331"/>
              <a:ext cx="297971" cy="29698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E4</a:t>
              </a:r>
              <a:endParaRPr lang="en-US" dirty="0">
                <a:solidFill>
                  <a:schemeClr val="accent2">
                    <a:lumMod val="75000"/>
                  </a:schemeClr>
                </a:solidFill>
              </a:endParaRPr>
            </a:p>
          </p:txBody>
        </p:sp>
        <p:sp>
          <p:nvSpPr>
            <p:cNvPr id="32" name="Oval 31"/>
            <p:cNvSpPr/>
            <p:nvPr/>
          </p:nvSpPr>
          <p:spPr>
            <a:xfrm>
              <a:off x="6459512" y="3133342"/>
              <a:ext cx="297971" cy="29698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E1</a:t>
              </a:r>
              <a:endParaRPr lang="en-US" dirty="0">
                <a:solidFill>
                  <a:schemeClr val="accent2">
                    <a:lumMod val="75000"/>
                  </a:schemeClr>
                </a:solidFill>
              </a:endParaRPr>
            </a:p>
          </p:txBody>
        </p:sp>
        <p:sp>
          <p:nvSpPr>
            <p:cNvPr id="33" name="Oval 32"/>
            <p:cNvSpPr/>
            <p:nvPr/>
          </p:nvSpPr>
          <p:spPr>
            <a:xfrm>
              <a:off x="7735840" y="3140344"/>
              <a:ext cx="297971" cy="29698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E2</a:t>
              </a:r>
              <a:endParaRPr lang="en-US" dirty="0">
                <a:solidFill>
                  <a:schemeClr val="accent2">
                    <a:lumMod val="75000"/>
                  </a:schemeClr>
                </a:solidFill>
              </a:endParaRPr>
            </a:p>
          </p:txBody>
        </p:sp>
        <p:sp>
          <p:nvSpPr>
            <p:cNvPr id="34" name="Oval 33"/>
            <p:cNvSpPr/>
            <p:nvPr/>
          </p:nvSpPr>
          <p:spPr>
            <a:xfrm>
              <a:off x="6436848" y="4431710"/>
              <a:ext cx="297971" cy="296985"/>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E3</a:t>
              </a:r>
              <a:endParaRPr lang="en-US" dirty="0">
                <a:solidFill>
                  <a:schemeClr val="accent2">
                    <a:lumMod val="75000"/>
                  </a:schemeClr>
                </a:solidFill>
              </a:endParaRPr>
            </a:p>
          </p:txBody>
        </p:sp>
        <p:sp>
          <p:nvSpPr>
            <p:cNvPr id="35" name="TextBox 34"/>
            <p:cNvSpPr txBox="1"/>
            <p:nvPr/>
          </p:nvSpPr>
          <p:spPr>
            <a:xfrm>
              <a:off x="3055414" y="3702269"/>
              <a:ext cx="1011484" cy="318759"/>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Office Area</a:t>
              </a:r>
              <a:endParaRPr lang="en-US" sz="1000" b="1" dirty="0">
                <a:solidFill>
                  <a:srgbClr val="C00000"/>
                </a:solidFill>
                <a:latin typeface="Calibri" panose="020F0502020204030204" pitchFamily="34" charset="0"/>
              </a:endParaRPr>
            </a:p>
          </p:txBody>
        </p:sp>
      </p:grpSp>
      <p:sp>
        <p:nvSpPr>
          <p:cNvPr id="4" name="TextBox 3"/>
          <p:cNvSpPr txBox="1"/>
          <p:nvPr/>
        </p:nvSpPr>
        <p:spPr>
          <a:xfrm>
            <a:off x="5382931" y="1627591"/>
            <a:ext cx="1830950" cy="261610"/>
          </a:xfrm>
          <a:prstGeom prst="rect">
            <a:avLst/>
          </a:prstGeom>
          <a:noFill/>
        </p:spPr>
        <p:txBody>
          <a:bodyPr wrap="none" rtlCol="0">
            <a:spAutoFit/>
          </a:bodyPr>
          <a:lstStyle/>
          <a:p>
            <a:r>
              <a:rPr lang="en-US" sz="1100" b="1" dirty="0" err="1" smtClean="0">
                <a:latin typeface="Calibri" panose="020F0502020204030204" pitchFamily="34" charset="0"/>
              </a:rPr>
              <a:t>BELWITH</a:t>
            </a:r>
            <a:r>
              <a:rPr lang="en-US" sz="1100" b="1" dirty="0" smtClean="0">
                <a:latin typeface="Calibri" panose="020F0502020204030204" pitchFamily="34" charset="0"/>
              </a:rPr>
              <a:t> BUILDING LAYOUT</a:t>
            </a:r>
            <a:endParaRPr lang="en-US" sz="1100" b="1" dirty="0">
              <a:latin typeface="Calibri" panose="020F0502020204030204" pitchFamily="34" charset="0"/>
            </a:endParaRPr>
          </a:p>
        </p:txBody>
      </p:sp>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r="42235"/>
          <a:stretch/>
        </p:blipFill>
        <p:spPr>
          <a:xfrm>
            <a:off x="480554" y="1705344"/>
            <a:ext cx="3387248" cy="3863888"/>
          </a:xfrm>
          <a:prstGeom prst="rect">
            <a:avLst/>
          </a:prstGeom>
        </p:spPr>
      </p:pic>
    </p:spTree>
    <p:extLst>
      <p:ext uri="{BB962C8B-B14F-4D97-AF65-F5344CB8AC3E}">
        <p14:creationId xmlns:p14="http://schemas.microsoft.com/office/powerpoint/2010/main" val="1306539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a:grpSpLocks noChangeAspect="1"/>
          </p:cNvGrpSpPr>
          <p:nvPr/>
        </p:nvGrpSpPr>
        <p:grpSpPr>
          <a:xfrm rot="-60000">
            <a:off x="1676399" y="580891"/>
            <a:ext cx="5929605" cy="5491082"/>
            <a:chOff x="2376196" y="436748"/>
            <a:chExt cx="6767804" cy="6267293"/>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376196" y="1522441"/>
              <a:ext cx="6767804" cy="5181600"/>
            </a:xfrm>
            <a:prstGeom prst="rect">
              <a:avLst/>
            </a:prstGeom>
          </p:spPr>
        </p:pic>
        <p:sp>
          <p:nvSpPr>
            <p:cNvPr id="4" name="TextBox 3"/>
            <p:cNvSpPr txBox="1"/>
            <p:nvPr/>
          </p:nvSpPr>
          <p:spPr>
            <a:xfrm>
              <a:off x="5373094" y="6399241"/>
              <a:ext cx="533400" cy="261610"/>
            </a:xfrm>
            <a:prstGeom prst="rect">
              <a:avLst/>
            </a:prstGeom>
            <a:solidFill>
              <a:schemeClr val="bg1"/>
            </a:solidFill>
          </p:spPr>
          <p:txBody>
            <a:bodyPr wrap="square" rtlCol="0">
              <a:spAutoFit/>
            </a:bodyPr>
            <a:lstStyle/>
            <a:p>
              <a:pPr algn="ctr"/>
              <a:r>
                <a:rPr lang="en-US" sz="1100" dirty="0" smtClean="0">
                  <a:latin typeface="Calibri" panose="020F0502020204030204" pitchFamily="34" charset="0"/>
                </a:rPr>
                <a:t>480’</a:t>
              </a:r>
              <a:endParaRPr lang="en-US" sz="1100" dirty="0">
                <a:latin typeface="Calibri" panose="020F0502020204030204" pitchFamily="34" charset="0"/>
              </a:endParaRPr>
            </a:p>
          </p:txBody>
        </p:sp>
        <p:sp>
          <p:nvSpPr>
            <p:cNvPr id="5" name="TextBox 4"/>
            <p:cNvSpPr txBox="1"/>
            <p:nvPr/>
          </p:nvSpPr>
          <p:spPr>
            <a:xfrm>
              <a:off x="8587217" y="3122641"/>
              <a:ext cx="533400" cy="400110"/>
            </a:xfrm>
            <a:prstGeom prst="rect">
              <a:avLst/>
            </a:prstGeom>
            <a:solidFill>
              <a:schemeClr val="bg1"/>
            </a:solidFill>
          </p:spPr>
          <p:txBody>
            <a:bodyPr wrap="square" rtlCol="0">
              <a:spAutoFit/>
            </a:bodyPr>
            <a:lstStyle/>
            <a:p>
              <a:pPr algn="ctr"/>
              <a:r>
                <a:rPr lang="en-US" sz="1000" dirty="0" smtClean="0">
                  <a:latin typeface="Calibri" panose="020F0502020204030204" pitchFamily="34" charset="0"/>
                </a:rPr>
                <a:t>360’</a:t>
              </a:r>
            </a:p>
            <a:p>
              <a:pPr algn="ctr"/>
              <a:endParaRPr lang="en-US" sz="1000" dirty="0">
                <a:latin typeface="Calibri" panose="020F0502020204030204" pitchFamily="34" charset="0"/>
              </a:endParaRPr>
            </a:p>
          </p:txBody>
        </p:sp>
        <p:sp>
          <p:nvSpPr>
            <p:cNvPr id="6" name="TextBox 5"/>
            <p:cNvSpPr txBox="1"/>
            <p:nvPr/>
          </p:nvSpPr>
          <p:spPr>
            <a:xfrm>
              <a:off x="6579373" y="3906531"/>
              <a:ext cx="1295400" cy="246221"/>
            </a:xfrm>
            <a:prstGeom prst="rect">
              <a:avLst/>
            </a:prstGeom>
            <a:solidFill>
              <a:schemeClr val="bg1"/>
            </a:solidFill>
          </p:spPr>
          <p:txBody>
            <a:bodyPr wrap="square" rtlCol="0">
              <a:spAutoFit/>
            </a:bodyPr>
            <a:lstStyle/>
            <a:p>
              <a:pPr algn="ctr"/>
              <a:endParaRPr lang="en-US" sz="1000" dirty="0">
                <a:latin typeface="Calibri" panose="020F0502020204030204" pitchFamily="34" charset="0"/>
              </a:endParaRPr>
            </a:p>
          </p:txBody>
        </p:sp>
        <p:sp>
          <p:nvSpPr>
            <p:cNvPr id="7" name="TextBox 6"/>
            <p:cNvSpPr txBox="1"/>
            <p:nvPr/>
          </p:nvSpPr>
          <p:spPr>
            <a:xfrm>
              <a:off x="3544295" y="2973346"/>
              <a:ext cx="533400" cy="298591"/>
            </a:xfrm>
            <a:prstGeom prst="rect">
              <a:avLst/>
            </a:prstGeom>
            <a:solidFill>
              <a:schemeClr val="bg1"/>
            </a:solidFill>
          </p:spPr>
          <p:txBody>
            <a:bodyPr wrap="square" rtlCol="0">
              <a:spAutoFit/>
            </a:bodyPr>
            <a:lstStyle/>
            <a:p>
              <a:pPr algn="ctr"/>
              <a:r>
                <a:rPr lang="en-US" sz="1100" dirty="0" smtClean="0">
                  <a:latin typeface="Calibri" panose="020F0502020204030204" pitchFamily="34" charset="0"/>
                </a:rPr>
                <a:t>   </a:t>
              </a:r>
            </a:p>
          </p:txBody>
        </p:sp>
        <p:grpSp>
          <p:nvGrpSpPr>
            <p:cNvPr id="8" name="Group 7"/>
            <p:cNvGrpSpPr/>
            <p:nvPr/>
          </p:nvGrpSpPr>
          <p:grpSpPr>
            <a:xfrm>
              <a:off x="8853917" y="436748"/>
              <a:ext cx="277640" cy="537744"/>
              <a:chOff x="2643986" y="1944886"/>
              <a:chExt cx="277640" cy="537744"/>
            </a:xfrm>
          </p:grpSpPr>
          <p:cxnSp>
            <p:nvCxnSpPr>
              <p:cNvPr id="9" name="Straight Arrow Connector 8"/>
              <p:cNvCxnSpPr/>
              <p:nvPr/>
            </p:nvCxnSpPr>
            <p:spPr>
              <a:xfrm flipV="1">
                <a:off x="2793061" y="2191105"/>
                <a:ext cx="0" cy="291525"/>
              </a:xfrm>
              <a:prstGeom prst="straightConnector1">
                <a:avLst/>
              </a:prstGeom>
              <a:ln>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43986" y="1944886"/>
                <a:ext cx="277640" cy="246220"/>
              </a:xfrm>
              <a:prstGeom prst="rect">
                <a:avLst/>
              </a:prstGeom>
              <a:noFill/>
            </p:spPr>
            <p:txBody>
              <a:bodyPr wrap="none" rtlCol="0">
                <a:spAutoFit/>
              </a:bodyPr>
              <a:lstStyle/>
              <a:p>
                <a:r>
                  <a:rPr lang="en-US" sz="1000" dirty="0" smtClean="0">
                    <a:latin typeface="Calibri" panose="020F0502020204030204" pitchFamily="34" charset="0"/>
                  </a:rPr>
                  <a:t>N</a:t>
                </a:r>
                <a:endParaRPr lang="en-US" sz="1000" dirty="0">
                  <a:latin typeface="Calibri" panose="020F0502020204030204" pitchFamily="34" charset="0"/>
                </a:endParaRPr>
              </a:p>
            </p:txBody>
          </p:sp>
        </p:grpSp>
        <p:sp>
          <p:nvSpPr>
            <p:cNvPr id="11" name="TextBox 10"/>
            <p:cNvSpPr txBox="1"/>
            <p:nvPr/>
          </p:nvSpPr>
          <p:spPr>
            <a:xfrm>
              <a:off x="2532341" y="5846321"/>
              <a:ext cx="1111856" cy="456669"/>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Front Offices</a:t>
              </a:r>
            </a:p>
            <a:p>
              <a:pPr algn="ctr"/>
              <a:endParaRPr lang="en-US" sz="1000" b="1" dirty="0">
                <a:solidFill>
                  <a:srgbClr val="C00000"/>
                </a:solidFill>
                <a:latin typeface="Calibri" panose="020F0502020204030204" pitchFamily="34" charset="0"/>
              </a:endParaRPr>
            </a:p>
          </p:txBody>
        </p:sp>
        <p:sp>
          <p:nvSpPr>
            <p:cNvPr id="12" name="TextBox 11"/>
            <p:cNvSpPr txBox="1"/>
            <p:nvPr/>
          </p:nvSpPr>
          <p:spPr>
            <a:xfrm>
              <a:off x="6051937" y="5872994"/>
              <a:ext cx="1111857" cy="456669"/>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Docking</a:t>
              </a:r>
            </a:p>
            <a:p>
              <a:pPr algn="ctr"/>
              <a:endParaRPr lang="en-US" sz="1000" b="1" dirty="0">
                <a:solidFill>
                  <a:srgbClr val="C00000"/>
                </a:solidFill>
                <a:latin typeface="Calibri" panose="020F0502020204030204" pitchFamily="34" charset="0"/>
              </a:endParaRPr>
            </a:p>
          </p:txBody>
        </p:sp>
        <p:sp>
          <p:nvSpPr>
            <p:cNvPr id="13" name="TextBox 12"/>
            <p:cNvSpPr txBox="1"/>
            <p:nvPr/>
          </p:nvSpPr>
          <p:spPr>
            <a:xfrm>
              <a:off x="4637640" y="5846718"/>
              <a:ext cx="1111857" cy="456669"/>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Docking</a:t>
              </a:r>
            </a:p>
            <a:p>
              <a:pPr algn="ctr"/>
              <a:endParaRPr lang="en-US" sz="1000" b="1" dirty="0">
                <a:solidFill>
                  <a:srgbClr val="C00000"/>
                </a:solidFill>
                <a:latin typeface="Calibri" panose="020F0502020204030204" pitchFamily="34" charset="0"/>
              </a:endParaRPr>
            </a:p>
          </p:txBody>
        </p:sp>
        <p:sp>
          <p:nvSpPr>
            <p:cNvPr id="14" name="TextBox 13"/>
            <p:cNvSpPr txBox="1"/>
            <p:nvPr/>
          </p:nvSpPr>
          <p:spPr>
            <a:xfrm>
              <a:off x="6650649" y="1586179"/>
              <a:ext cx="1111857" cy="632310"/>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Indoor Truck Docks</a:t>
              </a:r>
            </a:p>
            <a:p>
              <a:pPr algn="ctr"/>
              <a:endParaRPr lang="en-US" sz="1000" b="1" dirty="0">
                <a:solidFill>
                  <a:srgbClr val="C00000"/>
                </a:solidFill>
                <a:latin typeface="Calibri" panose="020F0502020204030204" pitchFamily="34" charset="0"/>
              </a:endParaRPr>
            </a:p>
          </p:txBody>
        </p:sp>
        <p:sp>
          <p:nvSpPr>
            <p:cNvPr id="16" name="TextBox 15"/>
            <p:cNvSpPr txBox="1"/>
            <p:nvPr/>
          </p:nvSpPr>
          <p:spPr>
            <a:xfrm>
              <a:off x="2737628" y="2777009"/>
              <a:ext cx="1157467" cy="632310"/>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Manufacturing Area</a:t>
              </a:r>
            </a:p>
            <a:p>
              <a:pPr algn="ctr"/>
              <a:endParaRPr lang="en-US" sz="1000" b="1" dirty="0">
                <a:solidFill>
                  <a:srgbClr val="C00000"/>
                </a:solidFill>
                <a:latin typeface="Calibri" panose="020F0502020204030204" pitchFamily="34" charset="0"/>
              </a:endParaRPr>
            </a:p>
          </p:txBody>
        </p:sp>
        <p:sp>
          <p:nvSpPr>
            <p:cNvPr id="17" name="TextBox 16"/>
            <p:cNvSpPr txBox="1"/>
            <p:nvPr/>
          </p:nvSpPr>
          <p:spPr>
            <a:xfrm>
              <a:off x="4177301" y="3983529"/>
              <a:ext cx="1452493" cy="632310"/>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Warehousing</a:t>
              </a:r>
            </a:p>
            <a:p>
              <a:pPr algn="ctr"/>
              <a:r>
                <a:rPr lang="en-US" sz="1000" b="1" dirty="0" smtClean="0">
                  <a:solidFill>
                    <a:srgbClr val="C00000"/>
                  </a:solidFill>
                  <a:latin typeface="Calibri" panose="020F0502020204030204" pitchFamily="34" charset="0"/>
                </a:rPr>
                <a:t>Area</a:t>
              </a:r>
            </a:p>
            <a:p>
              <a:pPr algn="ctr"/>
              <a:endParaRPr lang="en-US" sz="1000" b="1" dirty="0">
                <a:solidFill>
                  <a:srgbClr val="C00000"/>
                </a:solidFill>
                <a:latin typeface="Calibri" panose="020F0502020204030204" pitchFamily="34" charset="0"/>
              </a:endParaRPr>
            </a:p>
          </p:txBody>
        </p:sp>
        <p:sp>
          <p:nvSpPr>
            <p:cNvPr id="18" name="TextBox 17"/>
            <p:cNvSpPr txBox="1"/>
            <p:nvPr/>
          </p:nvSpPr>
          <p:spPr>
            <a:xfrm>
              <a:off x="6848712" y="4726184"/>
              <a:ext cx="1083989" cy="456669"/>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Storage</a:t>
              </a:r>
            </a:p>
            <a:p>
              <a:pPr algn="ctr"/>
              <a:r>
                <a:rPr lang="en-US" sz="1000" b="1" dirty="0">
                  <a:solidFill>
                    <a:srgbClr val="C00000"/>
                  </a:solidFill>
                  <a:latin typeface="Calibri" panose="020F0502020204030204" pitchFamily="34" charset="0"/>
                </a:rPr>
                <a:t>A</a:t>
              </a:r>
              <a:r>
                <a:rPr lang="en-US" sz="1000" b="1" dirty="0" smtClean="0">
                  <a:solidFill>
                    <a:srgbClr val="C00000"/>
                  </a:solidFill>
                  <a:latin typeface="Calibri" panose="020F0502020204030204" pitchFamily="34" charset="0"/>
                </a:rPr>
                <a:t>rea</a:t>
              </a:r>
              <a:endParaRPr lang="en-US" sz="1000" b="1" dirty="0">
                <a:solidFill>
                  <a:srgbClr val="C00000"/>
                </a:solidFill>
                <a:latin typeface="Calibri" panose="020F0502020204030204" pitchFamily="34" charset="0"/>
              </a:endParaRPr>
            </a:p>
          </p:txBody>
        </p:sp>
        <p:sp>
          <p:nvSpPr>
            <p:cNvPr id="19" name="Oval 18"/>
            <p:cNvSpPr/>
            <p:nvPr/>
          </p:nvSpPr>
          <p:spPr>
            <a:xfrm>
              <a:off x="2898412" y="5390176"/>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A1</a:t>
              </a:r>
              <a:endParaRPr lang="en-US" dirty="0">
                <a:solidFill>
                  <a:schemeClr val="accent2">
                    <a:lumMod val="75000"/>
                  </a:schemeClr>
                </a:solidFill>
              </a:endParaRPr>
            </a:p>
          </p:txBody>
        </p:sp>
        <p:sp>
          <p:nvSpPr>
            <p:cNvPr id="20" name="Oval 19"/>
            <p:cNvSpPr/>
            <p:nvPr/>
          </p:nvSpPr>
          <p:spPr>
            <a:xfrm>
              <a:off x="2945950" y="4099359"/>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
          <p:nvSpPr>
            <p:cNvPr id="21" name="Oval 20"/>
            <p:cNvSpPr/>
            <p:nvPr/>
          </p:nvSpPr>
          <p:spPr>
            <a:xfrm>
              <a:off x="3837616" y="1598803"/>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A3</a:t>
              </a:r>
              <a:endParaRPr lang="en-US" dirty="0">
                <a:solidFill>
                  <a:schemeClr val="accent2">
                    <a:lumMod val="75000"/>
                  </a:schemeClr>
                </a:solidFill>
              </a:endParaRPr>
            </a:p>
          </p:txBody>
        </p:sp>
        <p:sp>
          <p:nvSpPr>
            <p:cNvPr id="22" name="Oval 21"/>
            <p:cNvSpPr/>
            <p:nvPr/>
          </p:nvSpPr>
          <p:spPr>
            <a:xfrm>
              <a:off x="2975862" y="2385704"/>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B1</a:t>
              </a:r>
              <a:endParaRPr lang="en-US" dirty="0">
                <a:solidFill>
                  <a:schemeClr val="accent2">
                    <a:lumMod val="75000"/>
                  </a:schemeClr>
                </a:solidFill>
              </a:endParaRPr>
            </a:p>
          </p:txBody>
        </p:sp>
        <p:sp>
          <p:nvSpPr>
            <p:cNvPr id="23" name="Oval 22"/>
            <p:cNvSpPr/>
            <p:nvPr/>
          </p:nvSpPr>
          <p:spPr>
            <a:xfrm>
              <a:off x="5264713" y="2425658"/>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B2</a:t>
              </a:r>
              <a:endParaRPr lang="en-US" dirty="0">
                <a:solidFill>
                  <a:schemeClr val="accent2">
                    <a:lumMod val="75000"/>
                  </a:schemeClr>
                </a:solidFill>
              </a:endParaRPr>
            </a:p>
          </p:txBody>
        </p:sp>
        <p:sp>
          <p:nvSpPr>
            <p:cNvPr id="24" name="Oval 23"/>
            <p:cNvSpPr/>
            <p:nvPr/>
          </p:nvSpPr>
          <p:spPr>
            <a:xfrm>
              <a:off x="5906494" y="1609306"/>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A4</a:t>
              </a:r>
              <a:endParaRPr lang="en-US" dirty="0">
                <a:solidFill>
                  <a:schemeClr val="accent2">
                    <a:lumMod val="75000"/>
                  </a:schemeClr>
                </a:solidFill>
              </a:endParaRPr>
            </a:p>
          </p:txBody>
        </p:sp>
        <p:sp>
          <p:nvSpPr>
            <p:cNvPr id="28" name="Oval 27"/>
            <p:cNvSpPr/>
            <p:nvPr/>
          </p:nvSpPr>
          <p:spPr>
            <a:xfrm>
              <a:off x="5245483" y="4454422"/>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C2</a:t>
              </a:r>
              <a:endParaRPr lang="en-US" dirty="0">
                <a:solidFill>
                  <a:schemeClr val="accent2">
                    <a:lumMod val="75000"/>
                  </a:schemeClr>
                </a:solidFill>
              </a:endParaRPr>
            </a:p>
          </p:txBody>
        </p:sp>
        <p:sp>
          <p:nvSpPr>
            <p:cNvPr id="29" name="Oval 28"/>
            <p:cNvSpPr/>
            <p:nvPr/>
          </p:nvSpPr>
          <p:spPr>
            <a:xfrm>
              <a:off x="4274672" y="4424739"/>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C1</a:t>
              </a:r>
              <a:endParaRPr lang="en-US" dirty="0">
                <a:solidFill>
                  <a:schemeClr val="accent2">
                    <a:lumMod val="75000"/>
                  </a:schemeClr>
                </a:solidFill>
              </a:endParaRPr>
            </a:p>
          </p:txBody>
        </p:sp>
        <p:sp>
          <p:nvSpPr>
            <p:cNvPr id="30" name="Oval 29"/>
            <p:cNvSpPr/>
            <p:nvPr/>
          </p:nvSpPr>
          <p:spPr>
            <a:xfrm>
              <a:off x="7195362" y="2053413"/>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D2</a:t>
              </a:r>
              <a:endParaRPr lang="en-US" dirty="0">
                <a:solidFill>
                  <a:schemeClr val="accent2">
                    <a:lumMod val="75000"/>
                  </a:schemeClr>
                </a:solidFill>
              </a:endParaRPr>
            </a:p>
          </p:txBody>
        </p:sp>
        <p:sp>
          <p:nvSpPr>
            <p:cNvPr id="31" name="Oval 30"/>
            <p:cNvSpPr/>
            <p:nvPr/>
          </p:nvSpPr>
          <p:spPr>
            <a:xfrm>
              <a:off x="7220453" y="5618334"/>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D1</a:t>
              </a:r>
              <a:endParaRPr lang="en-US" dirty="0">
                <a:solidFill>
                  <a:schemeClr val="accent2">
                    <a:lumMod val="75000"/>
                  </a:schemeClr>
                </a:solidFill>
              </a:endParaRPr>
            </a:p>
          </p:txBody>
        </p:sp>
        <p:sp>
          <p:nvSpPr>
            <p:cNvPr id="34" name="Oval 33"/>
            <p:cNvSpPr/>
            <p:nvPr/>
          </p:nvSpPr>
          <p:spPr>
            <a:xfrm>
              <a:off x="7884342" y="4459513"/>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E4</a:t>
              </a:r>
              <a:endParaRPr lang="en-US" dirty="0">
                <a:solidFill>
                  <a:schemeClr val="accent2">
                    <a:lumMod val="75000"/>
                  </a:schemeClr>
                </a:solidFill>
              </a:endParaRPr>
            </a:p>
          </p:txBody>
        </p:sp>
        <p:sp>
          <p:nvSpPr>
            <p:cNvPr id="35" name="Oval 34"/>
            <p:cNvSpPr/>
            <p:nvPr/>
          </p:nvSpPr>
          <p:spPr>
            <a:xfrm>
              <a:off x="6586411" y="3134423"/>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E1</a:t>
              </a:r>
              <a:endParaRPr lang="en-US" dirty="0">
                <a:solidFill>
                  <a:schemeClr val="accent2">
                    <a:lumMod val="75000"/>
                  </a:schemeClr>
                </a:solidFill>
              </a:endParaRPr>
            </a:p>
          </p:txBody>
        </p:sp>
        <p:sp>
          <p:nvSpPr>
            <p:cNvPr id="36" name="Oval 35"/>
            <p:cNvSpPr/>
            <p:nvPr/>
          </p:nvSpPr>
          <p:spPr>
            <a:xfrm>
              <a:off x="7866159" y="3134423"/>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E2</a:t>
              </a:r>
              <a:endParaRPr lang="en-US" dirty="0">
                <a:solidFill>
                  <a:schemeClr val="accent2">
                    <a:lumMod val="75000"/>
                  </a:schemeClr>
                </a:solidFill>
              </a:endParaRPr>
            </a:p>
          </p:txBody>
        </p:sp>
        <p:sp>
          <p:nvSpPr>
            <p:cNvPr id="50" name="TextBox 49"/>
            <p:cNvSpPr txBox="1"/>
            <p:nvPr/>
          </p:nvSpPr>
          <p:spPr>
            <a:xfrm>
              <a:off x="2920276" y="3837193"/>
              <a:ext cx="982200" cy="281026"/>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Office Area</a:t>
              </a:r>
              <a:endParaRPr lang="en-US" sz="1000" b="1" dirty="0">
                <a:solidFill>
                  <a:srgbClr val="C00000"/>
                </a:solidFill>
                <a:latin typeface="Calibri" panose="020F0502020204030204" pitchFamily="34" charset="0"/>
              </a:endParaRPr>
            </a:p>
          </p:txBody>
        </p:sp>
        <p:sp>
          <p:nvSpPr>
            <p:cNvPr id="33" name="Oval 32"/>
            <p:cNvSpPr/>
            <p:nvPr/>
          </p:nvSpPr>
          <p:spPr>
            <a:xfrm>
              <a:off x="6586411" y="4434319"/>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E3</a:t>
              </a:r>
              <a:endParaRPr lang="en-US" dirty="0">
                <a:solidFill>
                  <a:schemeClr val="accent2">
                    <a:lumMod val="75000"/>
                  </a:schemeClr>
                </a:solidFill>
              </a:endParaRPr>
            </a:p>
          </p:txBody>
        </p:sp>
      </p:grpSp>
      <p:sp>
        <p:nvSpPr>
          <p:cNvPr id="2" name="Slide Number Placeholder 1"/>
          <p:cNvSpPr>
            <a:spLocks noGrp="1"/>
          </p:cNvSpPr>
          <p:nvPr>
            <p:ph type="sldNum" sz="quarter" idx="12"/>
          </p:nvPr>
        </p:nvSpPr>
        <p:spPr>
          <a:xfrm>
            <a:off x="6759915" y="6430109"/>
            <a:ext cx="2133600" cy="320675"/>
          </a:xfrm>
        </p:spPr>
        <p:txBody>
          <a:bodyPr/>
          <a:lstStyle/>
          <a:p>
            <a:pPr>
              <a:defRPr/>
            </a:pPr>
            <a:fld id="{1CD76883-60CD-47C3-8E45-DDCE04E99224}" type="slidenum">
              <a:rPr lang="en-US" smtClean="0"/>
              <a:pPr>
                <a:defRPr/>
              </a:pPr>
              <a:t>22</a:t>
            </a:fld>
            <a:endParaRPr lang="en-US" dirty="0"/>
          </a:p>
        </p:txBody>
      </p:sp>
      <p:pic>
        <p:nvPicPr>
          <p:cNvPr id="39" name="Picture 3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68945" y="5570734"/>
            <a:ext cx="1959715" cy="1102340"/>
          </a:xfrm>
          <a:prstGeom prst="rect">
            <a:avLst/>
          </a:prstGeom>
        </p:spPr>
      </p:pic>
      <p:pic>
        <p:nvPicPr>
          <p:cNvPr id="40" name="Picture 39"/>
          <p:cNvPicPr>
            <a:picLocks noChangeAspect="1"/>
          </p:cNvPicPr>
          <p:nvPr/>
        </p:nvPicPr>
        <p:blipFill rotWithShape="1">
          <a:blip r:embed="rId4" cstate="email">
            <a:extLst>
              <a:ext uri="{28A0092B-C50C-407E-A947-70E740481C1C}">
                <a14:useLocalDpi xmlns:a14="http://schemas.microsoft.com/office/drawing/2010/main" val="0"/>
              </a:ext>
            </a:extLst>
          </a:blip>
          <a:srcRect l="-1"/>
          <a:stretch/>
        </p:blipFill>
        <p:spPr>
          <a:xfrm>
            <a:off x="149212" y="1620644"/>
            <a:ext cx="1656043" cy="964792"/>
          </a:xfrm>
          <a:prstGeom prst="rect">
            <a:avLst/>
          </a:prstGeom>
        </p:spPr>
      </p:pic>
      <p:pic>
        <p:nvPicPr>
          <p:cNvPr id="41" name="Picture 4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021244" y="5529890"/>
            <a:ext cx="2019783" cy="1136128"/>
          </a:xfrm>
          <a:prstGeom prst="rect">
            <a:avLst/>
          </a:prstGeom>
        </p:spPr>
      </p:pic>
      <p:pic>
        <p:nvPicPr>
          <p:cNvPr id="42" name="Picture 4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18636" y="2967280"/>
            <a:ext cx="1686619" cy="999636"/>
          </a:xfrm>
          <a:prstGeom prst="rect">
            <a:avLst/>
          </a:prstGeom>
        </p:spPr>
      </p:pic>
      <p:pic>
        <p:nvPicPr>
          <p:cNvPr id="43" name="Picture 42"/>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6891252" y="1058306"/>
            <a:ext cx="2073470" cy="1193769"/>
          </a:xfrm>
          <a:prstGeom prst="rect">
            <a:avLst/>
          </a:prstGeom>
        </p:spPr>
      </p:pic>
      <p:pic>
        <p:nvPicPr>
          <p:cNvPr id="44" name="Picture 4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441140" y="3205817"/>
            <a:ext cx="973537" cy="1859339"/>
          </a:xfrm>
          <a:prstGeom prst="rect">
            <a:avLst/>
          </a:prstGeom>
        </p:spPr>
      </p:pic>
      <p:pic>
        <p:nvPicPr>
          <p:cNvPr id="45" name="Picture 44"/>
          <p:cNvPicPr>
            <a:picLocks noChangeAspect="1"/>
          </p:cNvPicPr>
          <p:nvPr/>
        </p:nvPicPr>
        <p:blipFill rotWithShape="1">
          <a:blip r:embed="rId9" cstate="email">
            <a:extLst>
              <a:ext uri="{28A0092B-C50C-407E-A947-70E740481C1C}">
                <a14:useLocalDpi xmlns:a14="http://schemas.microsoft.com/office/drawing/2010/main" val="0"/>
              </a:ext>
            </a:extLst>
          </a:blip>
          <a:srcRect/>
          <a:stretch/>
        </p:blipFill>
        <p:spPr>
          <a:xfrm>
            <a:off x="3090416" y="2559756"/>
            <a:ext cx="1714916" cy="1141481"/>
          </a:xfrm>
          <a:prstGeom prst="rect">
            <a:avLst/>
          </a:prstGeom>
        </p:spPr>
      </p:pic>
      <p:pic>
        <p:nvPicPr>
          <p:cNvPr id="46" name="Picture 45"/>
          <p:cNvPicPr>
            <a:picLocks noChangeAspect="1"/>
          </p:cNvPicPr>
          <p:nvPr/>
        </p:nvPicPr>
        <p:blipFill rotWithShape="1">
          <a:blip r:embed="rId10" cstate="email">
            <a:extLst>
              <a:ext uri="{28A0092B-C50C-407E-A947-70E740481C1C}">
                <a14:useLocalDpi xmlns:a14="http://schemas.microsoft.com/office/drawing/2010/main" val="0"/>
              </a:ext>
            </a:extLst>
          </a:blip>
          <a:srcRect/>
          <a:stretch/>
        </p:blipFill>
        <p:spPr>
          <a:xfrm>
            <a:off x="1839488" y="446273"/>
            <a:ext cx="1979872" cy="1043166"/>
          </a:xfrm>
          <a:prstGeom prst="rect">
            <a:avLst/>
          </a:prstGeom>
        </p:spPr>
      </p:pic>
      <p:pic>
        <p:nvPicPr>
          <p:cNvPr id="47" name="Picture 46"/>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118636" y="4321976"/>
            <a:ext cx="1685481" cy="1303152"/>
          </a:xfrm>
          <a:prstGeom prst="rect">
            <a:avLst/>
          </a:prstGeom>
        </p:spPr>
      </p:pic>
      <p:pic>
        <p:nvPicPr>
          <p:cNvPr id="48" name="Picture 4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933313" y="440151"/>
            <a:ext cx="1877861" cy="1056298"/>
          </a:xfrm>
          <a:prstGeom prst="rect">
            <a:avLst/>
          </a:prstGeom>
        </p:spPr>
      </p:pic>
      <p:pic>
        <p:nvPicPr>
          <p:cNvPr id="49" name="Picture 48"/>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6894064" y="3502675"/>
            <a:ext cx="2070658" cy="1164745"/>
          </a:xfrm>
          <a:prstGeom prst="rect">
            <a:avLst/>
          </a:prstGeom>
        </p:spPr>
      </p:pic>
      <p:pic>
        <p:nvPicPr>
          <p:cNvPr id="51" name="Picture 50"/>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5445145" y="3240730"/>
            <a:ext cx="1315056" cy="837662"/>
          </a:xfrm>
          <a:prstGeom prst="rect">
            <a:avLst/>
          </a:prstGeom>
        </p:spPr>
      </p:pic>
      <p:sp>
        <p:nvSpPr>
          <p:cNvPr id="52" name="TextBox 51"/>
          <p:cNvSpPr txBox="1"/>
          <p:nvPr/>
        </p:nvSpPr>
        <p:spPr>
          <a:xfrm rot="21540000">
            <a:off x="3428719" y="4424935"/>
            <a:ext cx="981522" cy="553998"/>
          </a:xfrm>
          <a:prstGeom prst="rect">
            <a:avLst/>
          </a:prstGeom>
          <a:solidFill>
            <a:schemeClr val="bg1"/>
          </a:solidFill>
        </p:spPr>
        <p:txBody>
          <a:bodyPr wrap="square" rtlCol="0">
            <a:spAutoFit/>
          </a:bodyPr>
          <a:lstStyle/>
          <a:p>
            <a:pPr algn="ctr"/>
            <a:r>
              <a:rPr lang="en-US" sz="1000" b="1" dirty="0" smtClean="0">
                <a:solidFill>
                  <a:srgbClr val="C00000"/>
                </a:solidFill>
                <a:latin typeface="Calibri" panose="020F0502020204030204" pitchFamily="34" charset="0"/>
              </a:rPr>
              <a:t>Light </a:t>
            </a:r>
            <a:r>
              <a:rPr lang="en-US" sz="1000" b="1" dirty="0" err="1" smtClean="0">
                <a:solidFill>
                  <a:srgbClr val="C00000"/>
                </a:solidFill>
                <a:latin typeface="Calibri" panose="020F0502020204030204" pitchFamily="34" charset="0"/>
              </a:rPr>
              <a:t>Assy</a:t>
            </a:r>
            <a:endParaRPr lang="en-US" sz="1000" b="1" dirty="0" smtClean="0">
              <a:solidFill>
                <a:srgbClr val="C00000"/>
              </a:solidFill>
              <a:latin typeface="Calibri" panose="020F0502020204030204" pitchFamily="34" charset="0"/>
            </a:endParaRPr>
          </a:p>
          <a:p>
            <a:pPr algn="ctr"/>
            <a:r>
              <a:rPr lang="en-US" sz="1000" b="1" dirty="0" smtClean="0">
                <a:solidFill>
                  <a:srgbClr val="C00000"/>
                </a:solidFill>
                <a:latin typeface="Calibri" panose="020F0502020204030204" pitchFamily="34" charset="0"/>
              </a:rPr>
              <a:t>Area</a:t>
            </a:r>
          </a:p>
          <a:p>
            <a:pPr algn="ctr"/>
            <a:endParaRPr lang="en-US" sz="1000" b="1" dirty="0">
              <a:solidFill>
                <a:srgbClr val="C00000"/>
              </a:solidFill>
              <a:latin typeface="Calibri" panose="020F0502020204030204" pitchFamily="34" charset="0"/>
            </a:endParaRPr>
          </a:p>
        </p:txBody>
      </p:sp>
    </p:spTree>
    <p:extLst>
      <p:ext uri="{BB962C8B-B14F-4D97-AF65-F5344CB8AC3E}">
        <p14:creationId xmlns:p14="http://schemas.microsoft.com/office/powerpoint/2010/main" val="3251306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811721" y="6546262"/>
            <a:ext cx="2133600" cy="320675"/>
          </a:xfrm>
        </p:spPr>
        <p:txBody>
          <a:bodyPr/>
          <a:lstStyle/>
          <a:p>
            <a:pPr>
              <a:defRPr/>
            </a:pPr>
            <a:fld id="{1CD76883-60CD-47C3-8E45-DDCE04E99224}" type="slidenum">
              <a:rPr lang="en-US" smtClean="0"/>
              <a:pPr>
                <a:defRPr/>
              </a:pPr>
              <a:t>23</a:t>
            </a:fld>
            <a:endParaRPr lang="en-US" dirty="0"/>
          </a:p>
        </p:txBody>
      </p:sp>
      <p:pic>
        <p:nvPicPr>
          <p:cNvPr id="51" name="Picture 50"/>
          <p:cNvPicPr>
            <a:picLocks noChangeAspect="1"/>
          </p:cNvPicPr>
          <p:nvPr/>
        </p:nvPicPr>
        <p:blipFill rotWithShape="1">
          <a:blip r:embed="rId2" cstate="email">
            <a:extLst>
              <a:ext uri="{28A0092B-C50C-407E-A947-70E740481C1C}">
                <a14:useLocalDpi xmlns:a14="http://schemas.microsoft.com/office/drawing/2010/main" val="0"/>
              </a:ext>
            </a:extLst>
          </a:blip>
          <a:srcRect l="-1"/>
          <a:stretch/>
        </p:blipFill>
        <p:spPr>
          <a:xfrm>
            <a:off x="4419600" y="2209800"/>
            <a:ext cx="4525721" cy="2106297"/>
          </a:xfrm>
          <a:prstGeom prst="rect">
            <a:avLst/>
          </a:prstGeom>
        </p:spPr>
      </p:pic>
      <p:pic>
        <p:nvPicPr>
          <p:cNvPr id="52" name="Picture 51"/>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419600" y="4429073"/>
            <a:ext cx="4525721" cy="2142008"/>
          </a:xfrm>
          <a:prstGeom prst="rect">
            <a:avLst/>
          </a:prstGeom>
        </p:spPr>
      </p:pic>
      <p:pic>
        <p:nvPicPr>
          <p:cNvPr id="53" name="Picture 5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46183" y="2223580"/>
            <a:ext cx="4113961" cy="2106297"/>
          </a:xfrm>
          <a:prstGeom prst="rect">
            <a:avLst/>
          </a:prstGeom>
        </p:spPr>
      </p:pic>
      <p:pic>
        <p:nvPicPr>
          <p:cNvPr id="54" name="Picture 5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46182" y="4436482"/>
            <a:ext cx="4113961" cy="2171175"/>
          </a:xfrm>
          <a:prstGeom prst="rect">
            <a:avLst/>
          </a:prstGeom>
        </p:spPr>
      </p:pic>
      <p:pic>
        <p:nvPicPr>
          <p:cNvPr id="55" name="Picture 2" descr="https://media.licdn.com/media/p/6/000/1b0/29b/251ef36.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419600" y="381000"/>
            <a:ext cx="4525721" cy="16680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74757" y="993225"/>
            <a:ext cx="2299275" cy="261610"/>
          </a:xfrm>
          <a:prstGeom prst="rect">
            <a:avLst/>
          </a:prstGeom>
          <a:noFill/>
        </p:spPr>
        <p:txBody>
          <a:bodyPr wrap="square" rtlCol="0">
            <a:spAutoFit/>
          </a:bodyPr>
          <a:lstStyle/>
          <a:p>
            <a:r>
              <a:rPr lang="en-US" sz="1100" dirty="0" smtClean="0">
                <a:latin typeface="Calibri" panose="020F0502020204030204" pitchFamily="34" charset="0"/>
              </a:rPr>
              <a:t>Front entrance and front office areas</a:t>
            </a:r>
            <a:endParaRPr lang="en-US" sz="1100" dirty="0">
              <a:latin typeface="Calibri" panose="020F0502020204030204" pitchFamily="34" charset="0"/>
            </a:endParaRPr>
          </a:p>
        </p:txBody>
      </p:sp>
      <p:sp>
        <p:nvSpPr>
          <p:cNvPr id="56" name="Oval 55"/>
          <p:cNvSpPr/>
          <p:nvPr/>
        </p:nvSpPr>
        <p:spPr>
          <a:xfrm rot="21540000">
            <a:off x="3812252" y="1854513"/>
            <a:ext cx="261066" cy="260204"/>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A1</a:t>
            </a:r>
            <a:endParaRPr lang="en-US" dirty="0">
              <a:solidFill>
                <a:schemeClr val="accent2">
                  <a:lumMod val="75000"/>
                </a:schemeClr>
              </a:solidFill>
            </a:endParaRPr>
          </a:p>
        </p:txBody>
      </p:sp>
      <p:sp>
        <p:nvSpPr>
          <p:cNvPr id="57" name="Oval 56"/>
          <p:cNvSpPr/>
          <p:nvPr/>
        </p:nvSpPr>
        <p:spPr>
          <a:xfrm rot="21540000">
            <a:off x="4377605" y="4252497"/>
            <a:ext cx="261066" cy="260204"/>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Tree>
    <p:extLst>
      <p:ext uri="{BB962C8B-B14F-4D97-AF65-F5344CB8AC3E}">
        <p14:creationId xmlns:p14="http://schemas.microsoft.com/office/powerpoint/2010/main" val="42375578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24</a:t>
            </a:fld>
            <a:endParaRPr lang="en-US"/>
          </a:p>
        </p:txBody>
      </p:sp>
      <p:pic>
        <p:nvPicPr>
          <p:cNvPr id="3" name="Picture 18" descr="IMG00179-20100407-0853 R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47316" y="609600"/>
            <a:ext cx="4368084" cy="2530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9216" y="742858"/>
            <a:ext cx="1798184" cy="1277273"/>
          </a:xfrm>
          <a:prstGeom prst="rect">
            <a:avLst/>
          </a:prstGeom>
          <a:noFill/>
        </p:spPr>
        <p:txBody>
          <a:bodyPr wrap="square" rtlCol="0">
            <a:spAutoFit/>
          </a:bodyPr>
          <a:lstStyle/>
          <a:p>
            <a:r>
              <a:rPr lang="en-US" sz="1100" dirty="0" smtClean="0">
                <a:latin typeface="Calibri" panose="020F0502020204030204" pitchFamily="34" charset="0"/>
              </a:rPr>
              <a:t>Computer room – (A2)</a:t>
            </a:r>
          </a:p>
          <a:p>
            <a:r>
              <a:rPr lang="en-US" sz="1100" dirty="0" smtClean="0">
                <a:latin typeface="Calibri" panose="020F0502020204030204" pitchFamily="34" charset="0"/>
              </a:rPr>
              <a:t>Picking/shipping line – (B2)</a:t>
            </a:r>
          </a:p>
          <a:p>
            <a:r>
              <a:rPr lang="en-US" sz="1100" dirty="0" smtClean="0">
                <a:latin typeface="Calibri" panose="020F0502020204030204" pitchFamily="34" charset="0"/>
              </a:rPr>
              <a:t>Lunch room – (A3)</a:t>
            </a:r>
          </a:p>
          <a:p>
            <a:r>
              <a:rPr lang="en-US" sz="1100" dirty="0" smtClean="0">
                <a:latin typeface="Calibri" panose="020F0502020204030204" pitchFamily="34" charset="0"/>
              </a:rPr>
              <a:t>Marketing showroom – (A3)</a:t>
            </a:r>
          </a:p>
          <a:p>
            <a:r>
              <a:rPr lang="en-US" sz="1100" dirty="0" smtClean="0">
                <a:latin typeface="Calibri" panose="020F0502020204030204" pitchFamily="34" charset="0"/>
              </a:rPr>
              <a:t>Warehouse racking – (B1)</a:t>
            </a:r>
          </a:p>
          <a:p>
            <a:endParaRPr lang="en-US" sz="1100" dirty="0" smtClean="0">
              <a:latin typeface="Calibri" panose="020F0502020204030204" pitchFamily="34" charset="0"/>
            </a:endParaRPr>
          </a:p>
          <a:p>
            <a:endParaRPr lang="en-US" sz="1100" dirty="0">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7316" y="3224084"/>
            <a:ext cx="4372012" cy="2459258"/>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4800" y="4085747"/>
            <a:ext cx="4419600" cy="2486023"/>
          </a:xfrm>
          <a:prstGeom prst="rect">
            <a:avLst/>
          </a:prstGeom>
        </p:spPr>
      </p:pic>
      <p:pic>
        <p:nvPicPr>
          <p:cNvPr id="9" name="Picture 8"/>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2101861" y="600173"/>
            <a:ext cx="2253308" cy="3275330"/>
          </a:xfrm>
          <a:prstGeom prst="rect">
            <a:avLst/>
          </a:prstGeom>
        </p:spPr>
      </p:pic>
      <p:sp>
        <p:nvSpPr>
          <p:cNvPr id="10" name="Oval 9"/>
          <p:cNvSpPr/>
          <p:nvPr/>
        </p:nvSpPr>
        <p:spPr>
          <a:xfrm rot="21540000">
            <a:off x="4733191" y="751213"/>
            <a:ext cx="261066" cy="260204"/>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
        <p:nvSpPr>
          <p:cNvPr id="11" name="Oval 10"/>
          <p:cNvSpPr/>
          <p:nvPr/>
        </p:nvSpPr>
        <p:spPr>
          <a:xfrm rot="21540000">
            <a:off x="2251283" y="4147527"/>
            <a:ext cx="261066" cy="260204"/>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B2</a:t>
            </a:r>
            <a:endParaRPr lang="en-US" dirty="0">
              <a:solidFill>
                <a:schemeClr val="accent2">
                  <a:lumMod val="75000"/>
                </a:schemeClr>
              </a:solidFill>
            </a:endParaRPr>
          </a:p>
        </p:txBody>
      </p:sp>
      <p:sp>
        <p:nvSpPr>
          <p:cNvPr id="12" name="Oval 11"/>
          <p:cNvSpPr/>
          <p:nvPr/>
        </p:nvSpPr>
        <p:spPr>
          <a:xfrm rot="21540000">
            <a:off x="4733191" y="3461338"/>
            <a:ext cx="261066" cy="260204"/>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A3</a:t>
            </a:r>
            <a:endParaRPr lang="en-US" dirty="0">
              <a:solidFill>
                <a:schemeClr val="accent2">
                  <a:lumMod val="75000"/>
                </a:schemeClr>
              </a:solidFill>
            </a:endParaRPr>
          </a:p>
        </p:txBody>
      </p:sp>
      <p:sp>
        <p:nvSpPr>
          <p:cNvPr id="14" name="Oval 13"/>
          <p:cNvSpPr/>
          <p:nvPr/>
        </p:nvSpPr>
        <p:spPr>
          <a:xfrm rot="21540000">
            <a:off x="8003251" y="5087818"/>
            <a:ext cx="261066" cy="260204"/>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tx1"/>
                </a:solidFill>
              </a:rPr>
              <a:t>B1</a:t>
            </a:r>
            <a:endParaRPr lang="en-US" dirty="0">
              <a:solidFill>
                <a:schemeClr val="tx1"/>
              </a:solidFill>
            </a:endParaRPr>
          </a:p>
        </p:txBody>
      </p:sp>
      <p:cxnSp>
        <p:nvCxnSpPr>
          <p:cNvPr id="7" name="Straight Connector 6"/>
          <p:cNvCxnSpPr/>
          <p:nvPr/>
        </p:nvCxnSpPr>
        <p:spPr>
          <a:xfrm>
            <a:off x="3228515" y="3459079"/>
            <a:ext cx="1310278" cy="2482040"/>
          </a:xfrm>
          <a:prstGeom prst="line">
            <a:avLst/>
          </a:prstGeom>
          <a:ln>
            <a:solidFill>
              <a:schemeClr val="accent5">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6300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25</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6604" y="3820668"/>
            <a:ext cx="4654572" cy="2618197"/>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9600" y="1069849"/>
            <a:ext cx="4433824" cy="2633472"/>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64919" y="3820668"/>
            <a:ext cx="3975589" cy="2618197"/>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61579" y="1069848"/>
            <a:ext cx="4412021" cy="2621209"/>
          </a:xfrm>
          <a:prstGeom prst="rect">
            <a:avLst/>
          </a:prstGeom>
        </p:spPr>
      </p:pic>
      <p:sp>
        <p:nvSpPr>
          <p:cNvPr id="7" name="Oval 6"/>
          <p:cNvSpPr/>
          <p:nvPr/>
        </p:nvSpPr>
        <p:spPr>
          <a:xfrm rot="21540000">
            <a:off x="4146451" y="1081942"/>
            <a:ext cx="261066" cy="260204"/>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B1</a:t>
            </a:r>
            <a:endParaRPr lang="en-US" dirty="0">
              <a:solidFill>
                <a:schemeClr val="accent2">
                  <a:lumMod val="75000"/>
                </a:schemeClr>
              </a:solidFill>
            </a:endParaRPr>
          </a:p>
        </p:txBody>
      </p:sp>
      <p:sp>
        <p:nvSpPr>
          <p:cNvPr id="8" name="TextBox 7"/>
          <p:cNvSpPr txBox="1"/>
          <p:nvPr/>
        </p:nvSpPr>
        <p:spPr>
          <a:xfrm>
            <a:off x="227166" y="558395"/>
            <a:ext cx="8626258" cy="430887"/>
          </a:xfrm>
          <a:prstGeom prst="rect">
            <a:avLst/>
          </a:prstGeom>
          <a:noFill/>
        </p:spPr>
        <p:txBody>
          <a:bodyPr wrap="square" rtlCol="0">
            <a:spAutoFit/>
          </a:bodyPr>
          <a:lstStyle/>
          <a:p>
            <a:r>
              <a:rPr lang="en-US" sz="1100" dirty="0" smtClean="0">
                <a:latin typeface="Calibri" panose="020F0502020204030204" pitchFamily="34" charset="0"/>
              </a:rPr>
              <a:t>Manufacturing area with sand casting, spin casting, milling/machining.</a:t>
            </a:r>
          </a:p>
          <a:p>
            <a:r>
              <a:rPr lang="en-US" sz="1100" dirty="0">
                <a:latin typeface="Calibri" panose="020F0502020204030204" pitchFamily="34" charset="0"/>
              </a:rPr>
              <a:t>C</a:t>
            </a:r>
            <a:r>
              <a:rPr lang="en-US" sz="1100" dirty="0" smtClean="0">
                <a:latin typeface="Calibri" panose="020F0502020204030204" pitchFamily="34" charset="0"/>
              </a:rPr>
              <a:t>hemical processing lines for plating and finishing.</a:t>
            </a:r>
          </a:p>
        </p:txBody>
      </p:sp>
    </p:spTree>
    <p:extLst>
      <p:ext uri="{BB962C8B-B14F-4D97-AF65-F5344CB8AC3E}">
        <p14:creationId xmlns:p14="http://schemas.microsoft.com/office/powerpoint/2010/main" val="28895427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26</a:t>
            </a:fld>
            <a:endParaRPr lang="en-US"/>
          </a:p>
        </p:txBody>
      </p:sp>
      <p:pic>
        <p:nvPicPr>
          <p:cNvPr id="15" name="Picture 14"/>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381375" y="440909"/>
            <a:ext cx="5407846" cy="2898808"/>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375" y="3495905"/>
            <a:ext cx="5407846" cy="3041915"/>
          </a:xfrm>
          <a:prstGeom prst="rect">
            <a:avLst/>
          </a:prstGeom>
        </p:spPr>
      </p:pic>
      <p:pic>
        <p:nvPicPr>
          <p:cNvPr id="28" name="Picture 27"/>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23915" y="3495905"/>
            <a:ext cx="2850684" cy="3041914"/>
          </a:xfrm>
          <a:prstGeom prst="rect">
            <a:avLst/>
          </a:prstGeom>
        </p:spPr>
      </p:pic>
      <p:sp>
        <p:nvSpPr>
          <p:cNvPr id="29" name="TextBox 28"/>
          <p:cNvSpPr txBox="1"/>
          <p:nvPr/>
        </p:nvSpPr>
        <p:spPr>
          <a:xfrm>
            <a:off x="304800" y="651080"/>
            <a:ext cx="2820755" cy="769441"/>
          </a:xfrm>
          <a:prstGeom prst="rect">
            <a:avLst/>
          </a:prstGeom>
          <a:noFill/>
        </p:spPr>
        <p:txBody>
          <a:bodyPr wrap="square" rtlCol="0">
            <a:spAutoFit/>
          </a:bodyPr>
          <a:lstStyle/>
          <a:p>
            <a:r>
              <a:rPr lang="en-US" sz="1100" dirty="0" smtClean="0">
                <a:latin typeface="Calibri" panose="020F0502020204030204" pitchFamily="34" charset="0"/>
              </a:rPr>
              <a:t>Warehousing – 3-high racking – (C2)</a:t>
            </a:r>
          </a:p>
          <a:p>
            <a:r>
              <a:rPr lang="en-US" sz="1100" dirty="0" smtClean="0">
                <a:latin typeface="Calibri" panose="020F0502020204030204" pitchFamily="34" charset="0"/>
              </a:rPr>
              <a:t>Storage area – (E1)/(E2)</a:t>
            </a:r>
          </a:p>
          <a:p>
            <a:endParaRPr lang="en-US" sz="1100" dirty="0" smtClean="0">
              <a:latin typeface="Calibri" panose="020F0502020204030204" pitchFamily="34" charset="0"/>
            </a:endParaRPr>
          </a:p>
          <a:p>
            <a:endParaRPr lang="en-US" sz="1100" dirty="0">
              <a:latin typeface="Calibri" panose="020F0502020204030204" pitchFamily="34" charset="0"/>
            </a:endParaRPr>
          </a:p>
        </p:txBody>
      </p:sp>
      <p:sp>
        <p:nvSpPr>
          <p:cNvPr id="30" name="Oval 29"/>
          <p:cNvSpPr/>
          <p:nvPr/>
        </p:nvSpPr>
        <p:spPr>
          <a:xfrm rot="21540000">
            <a:off x="4573984" y="2745191"/>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C2</a:t>
            </a:r>
            <a:endParaRPr lang="en-US" dirty="0">
              <a:solidFill>
                <a:schemeClr val="accent2">
                  <a:lumMod val="75000"/>
                </a:schemeClr>
              </a:solidFill>
            </a:endParaRPr>
          </a:p>
        </p:txBody>
      </p:sp>
      <p:sp>
        <p:nvSpPr>
          <p:cNvPr id="31" name="Oval 30"/>
          <p:cNvSpPr/>
          <p:nvPr/>
        </p:nvSpPr>
        <p:spPr>
          <a:xfrm rot="21540000">
            <a:off x="5970216" y="5412192"/>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E1</a:t>
            </a:r>
            <a:endParaRPr lang="en-US" dirty="0">
              <a:solidFill>
                <a:schemeClr val="accent2">
                  <a:lumMod val="75000"/>
                </a:schemeClr>
              </a:solidFill>
            </a:endParaRPr>
          </a:p>
        </p:txBody>
      </p:sp>
    </p:spTree>
    <p:extLst>
      <p:ext uri="{BB962C8B-B14F-4D97-AF65-F5344CB8AC3E}">
        <p14:creationId xmlns:p14="http://schemas.microsoft.com/office/powerpoint/2010/main" val="30981992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27</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288411" y="838200"/>
            <a:ext cx="4525499" cy="2667000"/>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288410" y="3676483"/>
            <a:ext cx="4525499" cy="2647417"/>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04801" y="3681983"/>
            <a:ext cx="3886200" cy="2672335"/>
          </a:xfrm>
          <a:prstGeom prst="rect">
            <a:avLst/>
          </a:prstGeom>
        </p:spPr>
      </p:pic>
      <p:sp>
        <p:nvSpPr>
          <p:cNvPr id="7" name="TextBox 6"/>
          <p:cNvSpPr txBox="1"/>
          <p:nvPr/>
        </p:nvSpPr>
        <p:spPr>
          <a:xfrm>
            <a:off x="152400" y="705839"/>
            <a:ext cx="4114801" cy="938719"/>
          </a:xfrm>
          <a:prstGeom prst="rect">
            <a:avLst/>
          </a:prstGeom>
          <a:noFill/>
        </p:spPr>
        <p:txBody>
          <a:bodyPr wrap="square" rtlCol="0">
            <a:spAutoFit/>
          </a:bodyPr>
          <a:lstStyle/>
          <a:p>
            <a:endParaRPr lang="en-US" sz="1100" dirty="0" smtClean="0">
              <a:latin typeface="Calibri" panose="020F0502020204030204" pitchFamily="34" charset="0"/>
            </a:endParaRPr>
          </a:p>
          <a:p>
            <a:r>
              <a:rPr lang="en-US" sz="1100" dirty="0" smtClean="0">
                <a:latin typeface="Calibri" panose="020F0502020204030204" pitchFamily="34" charset="0"/>
              </a:rPr>
              <a:t>Office area separation wall – beginning of manufacturing area – (B1)</a:t>
            </a:r>
            <a:endParaRPr lang="en-US" sz="1100" dirty="0">
              <a:latin typeface="Calibri" panose="020F0502020204030204" pitchFamily="34" charset="0"/>
            </a:endParaRPr>
          </a:p>
          <a:p>
            <a:r>
              <a:rPr lang="en-US" sz="1100" dirty="0" smtClean="0">
                <a:latin typeface="Calibri" panose="020F0502020204030204" pitchFamily="34" charset="0"/>
              </a:rPr>
              <a:t>Light </a:t>
            </a:r>
            <a:r>
              <a:rPr lang="en-US" sz="1100" dirty="0">
                <a:latin typeface="Calibri" panose="020F0502020204030204" pitchFamily="34" charset="0"/>
              </a:rPr>
              <a:t>a</a:t>
            </a:r>
            <a:r>
              <a:rPr lang="en-US" sz="1100" dirty="0" smtClean="0">
                <a:latin typeface="Calibri" panose="020F0502020204030204" pitchFamily="34" charset="0"/>
              </a:rPr>
              <a:t>ssembly area – (C1)</a:t>
            </a:r>
          </a:p>
          <a:p>
            <a:r>
              <a:rPr lang="en-US" sz="1100" dirty="0" smtClean="0">
                <a:latin typeface="Calibri" panose="020F0502020204030204" pitchFamily="34" charset="0"/>
              </a:rPr>
              <a:t>Indoor truck bay – (D2)</a:t>
            </a:r>
          </a:p>
          <a:p>
            <a:endParaRPr lang="en-US" sz="1100" dirty="0">
              <a:latin typeface="Calibri" panose="020F0502020204030204" pitchFamily="34" charset="0"/>
            </a:endParaRPr>
          </a:p>
        </p:txBody>
      </p:sp>
      <p:sp>
        <p:nvSpPr>
          <p:cNvPr id="8" name="Oval 7"/>
          <p:cNvSpPr/>
          <p:nvPr/>
        </p:nvSpPr>
        <p:spPr>
          <a:xfrm rot="21540000">
            <a:off x="2593369" y="3533489"/>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D2</a:t>
            </a:r>
            <a:endParaRPr lang="en-US" dirty="0">
              <a:solidFill>
                <a:schemeClr val="accent2">
                  <a:lumMod val="75000"/>
                </a:schemeClr>
              </a:solidFill>
            </a:endParaRPr>
          </a:p>
        </p:txBody>
      </p:sp>
      <p:sp>
        <p:nvSpPr>
          <p:cNvPr id="9" name="Oval 8"/>
          <p:cNvSpPr/>
          <p:nvPr/>
        </p:nvSpPr>
        <p:spPr>
          <a:xfrm rot="21540000">
            <a:off x="5201775" y="3606271"/>
            <a:ext cx="261066" cy="260204"/>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C1</a:t>
            </a:r>
            <a:endParaRPr lang="en-US" dirty="0">
              <a:solidFill>
                <a:schemeClr val="accent2">
                  <a:lumMod val="75000"/>
                </a:schemeClr>
              </a:solidFill>
            </a:endParaRPr>
          </a:p>
        </p:txBody>
      </p:sp>
      <p:sp>
        <p:nvSpPr>
          <p:cNvPr id="10" name="Oval 9"/>
          <p:cNvSpPr/>
          <p:nvPr/>
        </p:nvSpPr>
        <p:spPr>
          <a:xfrm rot="21540000">
            <a:off x="6098250" y="708098"/>
            <a:ext cx="261066" cy="260204"/>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tx1"/>
                </a:solidFill>
              </a:rPr>
              <a:t>B1</a:t>
            </a:r>
            <a:endParaRPr lang="en-US" dirty="0">
              <a:solidFill>
                <a:schemeClr val="tx1"/>
              </a:solidFill>
            </a:endParaRPr>
          </a:p>
        </p:txBody>
      </p:sp>
    </p:spTree>
    <p:extLst>
      <p:ext uri="{BB962C8B-B14F-4D97-AF65-F5344CB8AC3E}">
        <p14:creationId xmlns:p14="http://schemas.microsoft.com/office/powerpoint/2010/main" val="12352446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28</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609600" y="2057400"/>
            <a:ext cx="7848600" cy="4067503"/>
          </a:xfrm>
          <a:prstGeom prst="rect">
            <a:avLst/>
          </a:prstGeom>
        </p:spPr>
      </p:pic>
      <p:sp>
        <p:nvSpPr>
          <p:cNvPr id="5" name="TextBox 4"/>
          <p:cNvSpPr txBox="1"/>
          <p:nvPr/>
        </p:nvSpPr>
        <p:spPr>
          <a:xfrm>
            <a:off x="609600" y="990600"/>
            <a:ext cx="7848600" cy="461665"/>
          </a:xfrm>
          <a:prstGeom prst="rect">
            <a:avLst/>
          </a:prstGeom>
          <a:solidFill>
            <a:schemeClr val="accent2">
              <a:lumMod val="75000"/>
            </a:schemeClr>
          </a:solidFill>
        </p:spPr>
        <p:txBody>
          <a:bodyPr wrap="square" rtlCol="0">
            <a:spAutoFit/>
          </a:bodyPr>
          <a:lstStyle/>
          <a:p>
            <a:pPr algn="ctr"/>
            <a:r>
              <a:rPr lang="en-US" sz="2400" b="1" dirty="0" smtClean="0">
                <a:solidFill>
                  <a:schemeClr val="bg1"/>
                </a:solidFill>
                <a:latin typeface="Calibri" panose="020F0502020204030204" pitchFamily="34" charset="0"/>
              </a:rPr>
              <a:t>KENNEDY MANUFACTURING</a:t>
            </a:r>
            <a:endParaRPr lang="en-US" sz="2400" b="1" dirty="0">
              <a:solidFill>
                <a:schemeClr val="bg1"/>
              </a:solidFill>
              <a:latin typeface="Calibri" panose="020F0502020204030204" pitchFamily="34" charset="0"/>
            </a:endParaRPr>
          </a:p>
        </p:txBody>
      </p:sp>
      <p:sp>
        <p:nvSpPr>
          <p:cNvPr id="6" name="TextBox 5"/>
          <p:cNvSpPr txBox="1"/>
          <p:nvPr/>
        </p:nvSpPr>
        <p:spPr>
          <a:xfrm>
            <a:off x="2743200" y="1624027"/>
            <a:ext cx="3581400" cy="276999"/>
          </a:xfrm>
          <a:prstGeom prst="rect">
            <a:avLst/>
          </a:prstGeom>
          <a:noFill/>
        </p:spPr>
        <p:txBody>
          <a:bodyPr wrap="square" rtlCol="0">
            <a:spAutoFit/>
          </a:bodyPr>
          <a:lstStyle/>
          <a:p>
            <a:pPr algn="ctr"/>
            <a:r>
              <a:rPr lang="en-US" sz="1200" b="1" dirty="0">
                <a:latin typeface="Calibri" panose="020F0502020204030204" pitchFamily="34" charset="0"/>
              </a:rPr>
              <a:t>1260 Industrial Drive, Van Wert, OH 45891</a:t>
            </a:r>
          </a:p>
        </p:txBody>
      </p:sp>
    </p:spTree>
    <p:extLst>
      <p:ext uri="{BB962C8B-B14F-4D97-AF65-F5344CB8AC3E}">
        <p14:creationId xmlns:p14="http://schemas.microsoft.com/office/powerpoint/2010/main" val="4057822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71797" y="2157574"/>
            <a:ext cx="2310443" cy="3477875"/>
          </a:xfrm>
          <a:prstGeom prst="rect">
            <a:avLst/>
          </a:prstGeom>
          <a:noFill/>
        </p:spPr>
        <p:txBody>
          <a:bodyPr wrap="square" rtlCol="0">
            <a:spAutoFit/>
          </a:bodyPr>
          <a:lstStyle/>
          <a:p>
            <a:r>
              <a:rPr lang="en-US" sz="1100" b="1" dirty="0" smtClean="0">
                <a:latin typeface="Calibri" panose="020F0502020204030204" pitchFamily="34" charset="0"/>
              </a:rPr>
              <a:t>BUILDING DESCRIPTION</a:t>
            </a:r>
          </a:p>
          <a:p>
            <a:r>
              <a:rPr lang="en-US" sz="1100" dirty="0">
                <a:latin typeface="Calibri" panose="020F0502020204030204" pitchFamily="34" charset="0"/>
              </a:rPr>
              <a:t>I</a:t>
            </a:r>
            <a:r>
              <a:rPr lang="en-US" sz="1100" dirty="0" smtClean="0">
                <a:latin typeface="Calibri" panose="020F0502020204030204" pitchFamily="34" charset="0"/>
              </a:rPr>
              <a:t>ndustrial building in </a:t>
            </a:r>
            <a:r>
              <a:rPr lang="en-US" sz="1100" dirty="0">
                <a:latin typeface="Calibri" panose="020F0502020204030204" pitchFamily="34" charset="0"/>
              </a:rPr>
              <a:t>c</a:t>
            </a:r>
            <a:r>
              <a:rPr lang="en-US" sz="1100" dirty="0" smtClean="0">
                <a:latin typeface="Calibri" panose="020F0502020204030204" pitchFamily="34" charset="0"/>
              </a:rPr>
              <a:t>ommercial and light industrial park in Van Wert OH.</a:t>
            </a:r>
            <a:endParaRPr lang="en-US" sz="1100" dirty="0">
              <a:latin typeface="Calibri" panose="020F0502020204030204" pitchFamily="34" charset="0"/>
            </a:endParaRPr>
          </a:p>
          <a:p>
            <a:endParaRPr lang="en-US" sz="1100" dirty="0" smtClean="0">
              <a:latin typeface="Calibri" panose="020F0502020204030204" pitchFamily="34" charset="0"/>
            </a:endParaRPr>
          </a:p>
          <a:p>
            <a:pPr marL="171450" indent="-171450">
              <a:buFont typeface="Arial" panose="020B0604020202020204" pitchFamily="34" charset="0"/>
              <a:buChar char="•"/>
            </a:pPr>
            <a:r>
              <a:rPr lang="en-US" sz="1100" dirty="0" smtClean="0">
                <a:latin typeface="Calibri" panose="020F0502020204030204" pitchFamily="34" charset="0"/>
              </a:rPr>
              <a:t>200,000 </a:t>
            </a:r>
            <a:r>
              <a:rPr lang="en-US" sz="1100" dirty="0" err="1">
                <a:latin typeface="Calibri" panose="020F0502020204030204" pitchFamily="34" charset="0"/>
              </a:rPr>
              <a:t>sq.ft</a:t>
            </a:r>
            <a:r>
              <a:rPr lang="en-US" sz="1100" dirty="0">
                <a:latin typeface="Calibri" panose="020F0502020204030204" pitchFamily="34" charset="0"/>
              </a:rPr>
              <a:t>. building </a:t>
            </a:r>
          </a:p>
          <a:p>
            <a:pPr marL="171450" indent="-171450">
              <a:buFont typeface="Arial" panose="020B0604020202020204" pitchFamily="34" charset="0"/>
              <a:buChar char="•"/>
            </a:pPr>
            <a:r>
              <a:rPr lang="en-US" sz="1100" dirty="0">
                <a:latin typeface="Calibri" panose="020F0502020204030204" pitchFamily="34" charset="0"/>
              </a:rPr>
              <a:t>5,000 </a:t>
            </a:r>
            <a:r>
              <a:rPr lang="en-US" sz="1100" dirty="0" err="1">
                <a:latin typeface="Calibri" panose="020F0502020204030204" pitchFamily="34" charset="0"/>
              </a:rPr>
              <a:t>sq.ft</a:t>
            </a:r>
            <a:r>
              <a:rPr lang="en-US" sz="1100" dirty="0">
                <a:latin typeface="Calibri" panose="020F0502020204030204" pitchFamily="34" charset="0"/>
              </a:rPr>
              <a:t>. office area </a:t>
            </a:r>
          </a:p>
          <a:p>
            <a:pPr marL="171450" indent="-171450">
              <a:buFont typeface="Arial" panose="020B0604020202020204" pitchFamily="34" charset="0"/>
              <a:buChar char="•"/>
            </a:pPr>
            <a:r>
              <a:rPr lang="en-US" sz="1100" dirty="0">
                <a:latin typeface="Calibri" panose="020F0502020204030204" pitchFamily="34" charset="0"/>
              </a:rPr>
              <a:t>175,000 </a:t>
            </a:r>
            <a:r>
              <a:rPr lang="en-US" sz="1100" dirty="0" err="1">
                <a:latin typeface="Calibri" panose="020F0502020204030204" pitchFamily="34" charset="0"/>
              </a:rPr>
              <a:t>sq.ft</a:t>
            </a:r>
            <a:r>
              <a:rPr lang="en-US" sz="1100" dirty="0">
                <a:latin typeface="Calibri" panose="020F0502020204030204" pitchFamily="34" charset="0"/>
              </a:rPr>
              <a:t>. warehouse and light assembly </a:t>
            </a:r>
          </a:p>
          <a:p>
            <a:pPr marL="171450" indent="-171450">
              <a:buFont typeface="Arial" panose="020B0604020202020204" pitchFamily="34" charset="0"/>
              <a:buChar char="•"/>
            </a:pPr>
            <a:r>
              <a:rPr lang="en-US" sz="1100" dirty="0">
                <a:latin typeface="Calibri" panose="020F0502020204030204" pitchFamily="34" charset="0"/>
              </a:rPr>
              <a:t>18,000 </a:t>
            </a:r>
            <a:r>
              <a:rPr lang="en-US" sz="1100" dirty="0" err="1">
                <a:latin typeface="Calibri" panose="020F0502020204030204" pitchFamily="34" charset="0"/>
              </a:rPr>
              <a:t>sq.ft</a:t>
            </a:r>
            <a:r>
              <a:rPr lang="en-US" sz="1100" dirty="0">
                <a:latin typeface="Calibri" panose="020F0502020204030204" pitchFamily="34" charset="0"/>
              </a:rPr>
              <a:t> storage </a:t>
            </a:r>
          </a:p>
          <a:p>
            <a:pPr marL="171450" indent="-171450">
              <a:buFont typeface="Arial" panose="020B0604020202020204" pitchFamily="34" charset="0"/>
              <a:buChar char="•"/>
            </a:pPr>
            <a:r>
              <a:rPr lang="en-US" sz="1100" dirty="0">
                <a:latin typeface="Calibri" panose="020F0502020204030204" pitchFamily="34" charset="0"/>
              </a:rPr>
              <a:t>28 office rooms </a:t>
            </a:r>
          </a:p>
          <a:p>
            <a:pPr marL="171450" indent="-171450">
              <a:buFont typeface="Arial" panose="020B0604020202020204" pitchFamily="34" charset="0"/>
              <a:buChar char="•"/>
            </a:pPr>
            <a:r>
              <a:rPr lang="en-US" sz="1100" dirty="0">
                <a:latin typeface="Calibri" panose="020F0502020204030204" pitchFamily="34" charset="0"/>
              </a:rPr>
              <a:t>Multiple office cubicle areas </a:t>
            </a:r>
          </a:p>
          <a:p>
            <a:pPr marL="171450" indent="-171450">
              <a:buFont typeface="Arial" panose="020B0604020202020204" pitchFamily="34" charset="0"/>
              <a:buChar char="•"/>
            </a:pPr>
            <a:r>
              <a:rPr lang="en-US" sz="1100" dirty="0">
                <a:latin typeface="Calibri" panose="020F0502020204030204" pitchFamily="34" charset="0"/>
              </a:rPr>
              <a:t>Incoming material area with steel racking </a:t>
            </a:r>
          </a:p>
          <a:p>
            <a:pPr marL="171450" indent="-171450">
              <a:buFont typeface="Arial" panose="020B0604020202020204" pitchFamily="34" charset="0"/>
              <a:buChar char="•"/>
            </a:pPr>
            <a:r>
              <a:rPr lang="en-US" sz="1100" dirty="0">
                <a:latin typeface="Calibri" panose="020F0502020204030204" pitchFamily="34" charset="0"/>
              </a:rPr>
              <a:t>Column span 25’ X 40’</a:t>
            </a:r>
          </a:p>
          <a:p>
            <a:pPr marL="171450" indent="-171450">
              <a:buFont typeface="Arial" panose="020B0604020202020204" pitchFamily="34" charset="0"/>
              <a:buChar char="•"/>
            </a:pPr>
            <a:r>
              <a:rPr lang="en-US" sz="1100" dirty="0">
                <a:latin typeface="Calibri" panose="020F0502020204030204" pitchFamily="34" charset="0"/>
              </a:rPr>
              <a:t>Steel Roof – 30’ high</a:t>
            </a:r>
          </a:p>
          <a:p>
            <a:pPr marL="171450" indent="-171450">
              <a:buFont typeface="Arial" panose="020B0604020202020204" pitchFamily="34" charset="0"/>
              <a:buChar char="•"/>
            </a:pPr>
            <a:r>
              <a:rPr lang="en-US" sz="1100" dirty="0">
                <a:latin typeface="Calibri" panose="020F0502020204030204" pitchFamily="34" charset="0"/>
              </a:rPr>
              <a:t>Typical wall construction – Block Wall </a:t>
            </a:r>
            <a:r>
              <a:rPr lang="en-US" sz="1100" dirty="0" smtClean="0">
                <a:latin typeface="Calibri" panose="020F0502020204030204" pitchFamily="34" charset="0"/>
              </a:rPr>
              <a:t>and Steel</a:t>
            </a:r>
          </a:p>
          <a:p>
            <a:endParaRPr lang="en-US" sz="1100" dirty="0">
              <a:latin typeface="Calibri" panose="020F0502020204030204" pitchFamily="34" charset="0"/>
            </a:endParaRPr>
          </a:p>
          <a:p>
            <a:endParaRPr lang="en-US" sz="1100" dirty="0" smtClean="0">
              <a:latin typeface="Calibri" panose="020F0502020204030204" pitchFamily="34" charset="0"/>
            </a:endParaRPr>
          </a:p>
          <a:p>
            <a:endParaRPr lang="en-US" sz="1100" dirty="0">
              <a:latin typeface="Calibri" panose="020F0502020204030204" pitchFamily="34" charset="0"/>
            </a:endParaRPr>
          </a:p>
        </p:txBody>
      </p:sp>
      <p:sp>
        <p:nvSpPr>
          <p:cNvPr id="2" name="Slide Number Placeholder 1"/>
          <p:cNvSpPr>
            <a:spLocks noGrp="1"/>
          </p:cNvSpPr>
          <p:nvPr>
            <p:ph type="sldNum" sz="quarter" idx="12"/>
          </p:nvPr>
        </p:nvSpPr>
        <p:spPr>
          <a:xfrm>
            <a:off x="6759915" y="6430109"/>
            <a:ext cx="2133600" cy="320675"/>
          </a:xfrm>
        </p:spPr>
        <p:txBody>
          <a:bodyPr/>
          <a:lstStyle/>
          <a:p>
            <a:pPr>
              <a:defRPr/>
            </a:pPr>
            <a:fld id="{1CD76883-60CD-47C3-8E45-DDCE04E99224}" type="slidenum">
              <a:rPr lang="en-US" smtClean="0"/>
              <a:pPr>
                <a:defRPr/>
              </a:pPr>
              <a:t>29</a:t>
            </a:fld>
            <a:endParaRPr lang="en-US" dirty="0"/>
          </a:p>
        </p:txBody>
      </p:sp>
      <p:sp>
        <p:nvSpPr>
          <p:cNvPr id="38" name="TextBox 37"/>
          <p:cNvSpPr txBox="1"/>
          <p:nvPr/>
        </p:nvSpPr>
        <p:spPr>
          <a:xfrm>
            <a:off x="371797" y="512343"/>
            <a:ext cx="8401689" cy="1615827"/>
          </a:xfrm>
          <a:prstGeom prst="rect">
            <a:avLst/>
          </a:prstGeom>
          <a:noFill/>
        </p:spPr>
        <p:txBody>
          <a:bodyPr wrap="square" rtlCol="0">
            <a:spAutoFit/>
          </a:bodyPr>
          <a:lstStyle/>
          <a:p>
            <a:r>
              <a:rPr lang="en-US" sz="1100" b="1" dirty="0" smtClean="0">
                <a:latin typeface="Calibri" panose="020F0502020204030204" pitchFamily="34" charset="0"/>
              </a:rPr>
              <a:t>KENNEDY MANUFACTURING</a:t>
            </a:r>
          </a:p>
          <a:p>
            <a:endParaRPr lang="en-US" sz="1100" b="1" dirty="0" smtClean="0">
              <a:latin typeface="Calibri" panose="020F0502020204030204" pitchFamily="34" charset="0"/>
            </a:endParaRPr>
          </a:p>
          <a:p>
            <a:r>
              <a:rPr lang="en-US" sz="1100" dirty="0" smtClean="0">
                <a:latin typeface="Calibri" panose="020F0502020204030204" pitchFamily="34" charset="0"/>
              </a:rPr>
              <a:t>Manufacturer of industrial tool storage systems, enclosures, roller cabinets and carts, modular cabinets, and related work benches and tool boxes for manufacturing companies.</a:t>
            </a:r>
          </a:p>
          <a:p>
            <a:r>
              <a:rPr lang="en-US" sz="1100" dirty="0" smtClean="0">
                <a:latin typeface="Calibri" panose="020F0502020204030204" pitchFamily="34" charset="0"/>
                <a:hlinkClick r:id="rId2"/>
              </a:rPr>
              <a:t>www.kennedymfg.com</a:t>
            </a:r>
            <a:r>
              <a:rPr lang="en-US" sz="1100" dirty="0" smtClean="0">
                <a:latin typeface="Calibri" panose="020F0502020204030204" pitchFamily="34" charset="0"/>
              </a:rPr>
              <a:t> </a:t>
            </a:r>
            <a:endParaRPr lang="en-US" sz="1100" dirty="0">
              <a:latin typeface="Calibri" panose="020F0502020204030204" pitchFamily="34" charset="0"/>
            </a:endParaRPr>
          </a:p>
          <a:p>
            <a:endParaRPr lang="en-US" sz="1100" dirty="0" smtClean="0">
              <a:latin typeface="Calibri" panose="020F0502020204030204" pitchFamily="34" charset="0"/>
            </a:endParaRPr>
          </a:p>
          <a:p>
            <a:r>
              <a:rPr lang="en-US" sz="1100" b="1" dirty="0">
                <a:latin typeface="Calibri" panose="020F0502020204030204" pitchFamily="34" charset="0"/>
              </a:rPr>
              <a:t>LOCATION</a:t>
            </a:r>
          </a:p>
          <a:p>
            <a:r>
              <a:rPr lang="en-US" sz="1100" dirty="0">
                <a:latin typeface="Calibri" panose="020F0502020204030204" pitchFamily="34" charset="0"/>
              </a:rPr>
              <a:t>1260 Industrial Drive, Van Wert, OH 45891</a:t>
            </a:r>
          </a:p>
          <a:p>
            <a:endParaRPr lang="en-US" sz="1100" dirty="0" smtClean="0">
              <a:latin typeface="Calibri" panose="020F0502020204030204" pitchFamily="34" charset="0"/>
            </a:endParaRPr>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774219" y="2895600"/>
            <a:ext cx="6119296" cy="2667000"/>
          </a:xfrm>
          <a:prstGeom prst="rect">
            <a:avLst/>
          </a:prstGeom>
        </p:spPr>
      </p:pic>
      <p:sp>
        <p:nvSpPr>
          <p:cNvPr id="7" name="TextBox 6"/>
          <p:cNvSpPr txBox="1"/>
          <p:nvPr/>
        </p:nvSpPr>
        <p:spPr>
          <a:xfrm>
            <a:off x="3124200" y="2145587"/>
            <a:ext cx="5458110" cy="600164"/>
          </a:xfrm>
          <a:prstGeom prst="rect">
            <a:avLst/>
          </a:prstGeom>
          <a:noFill/>
        </p:spPr>
        <p:txBody>
          <a:bodyPr wrap="square" rtlCol="0">
            <a:spAutoFit/>
          </a:bodyPr>
          <a:lstStyle/>
          <a:p>
            <a:r>
              <a:rPr lang="en-US" sz="1100" b="1" dirty="0" smtClean="0">
                <a:latin typeface="Calibri" panose="020F0502020204030204" pitchFamily="34" charset="0"/>
              </a:rPr>
              <a:t>PLANT LAYOUT</a:t>
            </a:r>
          </a:p>
          <a:p>
            <a:r>
              <a:rPr lang="en-US" sz="1100" dirty="0" smtClean="0">
                <a:latin typeface="Calibri" panose="020F0502020204030204" pitchFamily="34" charset="0"/>
              </a:rPr>
              <a:t>The factory is laid out in 8 primary functional areas (zones) as shown in the schematic below. Each zone has different characteristics in terms of space obstructions as noted.</a:t>
            </a:r>
          </a:p>
        </p:txBody>
      </p:sp>
      <p:grpSp>
        <p:nvGrpSpPr>
          <p:cNvPr id="5" name="Group 4"/>
          <p:cNvGrpSpPr/>
          <p:nvPr/>
        </p:nvGrpSpPr>
        <p:grpSpPr>
          <a:xfrm>
            <a:off x="2692352" y="5584843"/>
            <a:ext cx="375287" cy="1153584"/>
            <a:chOff x="2072638" y="5341003"/>
            <a:chExt cx="422912" cy="1231247"/>
          </a:xfrm>
        </p:grpSpPr>
        <p:sp>
          <p:nvSpPr>
            <p:cNvPr id="4" name="Hexagon 3"/>
            <p:cNvSpPr/>
            <p:nvPr/>
          </p:nvSpPr>
          <p:spPr>
            <a:xfrm>
              <a:off x="2082163" y="5341003"/>
              <a:ext cx="413387" cy="373938"/>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9" name="Hexagon 8"/>
            <p:cNvSpPr/>
            <p:nvPr/>
          </p:nvSpPr>
          <p:spPr>
            <a:xfrm>
              <a:off x="2082163" y="6198312"/>
              <a:ext cx="413387" cy="373938"/>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10" name="Hexagon 9"/>
            <p:cNvSpPr/>
            <p:nvPr/>
          </p:nvSpPr>
          <p:spPr>
            <a:xfrm>
              <a:off x="2072638" y="5775802"/>
              <a:ext cx="413387" cy="373938"/>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grpSp>
      <p:grpSp>
        <p:nvGrpSpPr>
          <p:cNvPr id="12" name="Group 11"/>
          <p:cNvGrpSpPr/>
          <p:nvPr/>
        </p:nvGrpSpPr>
        <p:grpSpPr>
          <a:xfrm>
            <a:off x="3429000" y="2782388"/>
            <a:ext cx="2286001" cy="404746"/>
            <a:chOff x="3688561" y="5577611"/>
            <a:chExt cx="2452676" cy="404746"/>
          </a:xfrm>
        </p:grpSpPr>
        <p:sp>
          <p:nvSpPr>
            <p:cNvPr id="13" name="Right Arrow 12"/>
            <p:cNvSpPr/>
            <p:nvPr/>
          </p:nvSpPr>
          <p:spPr>
            <a:xfrm rot="10800000">
              <a:off x="5593476" y="5577611"/>
              <a:ext cx="547761" cy="399880"/>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0800000">
              <a:off x="3688561" y="5577611"/>
              <a:ext cx="547763" cy="404746"/>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299187" y="5654186"/>
              <a:ext cx="1231427" cy="246221"/>
            </a:xfrm>
            <a:prstGeom prst="rect">
              <a:avLst/>
            </a:prstGeom>
            <a:noFill/>
          </p:spPr>
          <p:txBody>
            <a:bodyPr wrap="none" rtlCol="0">
              <a:spAutoFit/>
            </a:bodyPr>
            <a:lstStyle/>
            <a:p>
              <a:r>
                <a:rPr lang="en-US" sz="1000" dirty="0" smtClean="0">
                  <a:latin typeface="Calibri" panose="020F0502020204030204" pitchFamily="34" charset="0"/>
                </a:rPr>
                <a:t>Manufacturing Flow</a:t>
              </a:r>
              <a:endParaRPr lang="en-US" sz="1000" dirty="0">
                <a:latin typeface="Calibri" panose="020F0502020204030204" pitchFamily="34" charset="0"/>
              </a:endParaRPr>
            </a:p>
          </p:txBody>
        </p:sp>
      </p:grpSp>
      <p:sp>
        <p:nvSpPr>
          <p:cNvPr id="16" name="TextBox 15"/>
          <p:cNvSpPr txBox="1"/>
          <p:nvPr/>
        </p:nvSpPr>
        <p:spPr>
          <a:xfrm>
            <a:off x="3154683" y="5611200"/>
            <a:ext cx="5303518" cy="1131079"/>
          </a:xfrm>
          <a:prstGeom prst="rect">
            <a:avLst/>
          </a:prstGeom>
          <a:noFill/>
        </p:spPr>
        <p:txBody>
          <a:bodyPr wrap="square" rtlCol="0">
            <a:spAutoFit/>
          </a:bodyPr>
          <a:lstStyle/>
          <a:p>
            <a:r>
              <a:rPr lang="en-US" sz="1100" b="1" dirty="0" smtClean="0">
                <a:latin typeface="Calibri" panose="020F0502020204030204" pitchFamily="34" charset="0"/>
              </a:rPr>
              <a:t>SPACE OBSTRUCTIONS</a:t>
            </a:r>
          </a:p>
          <a:p>
            <a:endParaRPr lang="en-US" sz="500" dirty="0" smtClean="0">
              <a:latin typeface="Calibri" panose="020F0502020204030204" pitchFamily="34" charset="0"/>
            </a:endParaRPr>
          </a:p>
          <a:p>
            <a:pPr marL="342900" indent="-342900">
              <a:spcBef>
                <a:spcPts val="300"/>
              </a:spcBef>
            </a:pPr>
            <a:r>
              <a:rPr lang="en-US" sz="1100" b="1" dirty="0" smtClean="0">
                <a:latin typeface="Calibri" panose="020F0502020204030204" pitchFamily="34" charset="0"/>
              </a:rPr>
              <a:t>Low: </a:t>
            </a:r>
            <a:r>
              <a:rPr lang="en-US" sz="1100" dirty="0" smtClean="0">
                <a:latin typeface="Calibri" panose="020F0502020204030204" pitchFamily="34" charset="0"/>
              </a:rPr>
              <a:t>Material handling equipment, tables and pallets with steel cabinets - avg. height &lt; 5’.</a:t>
            </a:r>
          </a:p>
          <a:p>
            <a:pPr marL="342900" indent="-342900">
              <a:spcBef>
                <a:spcPts val="300"/>
              </a:spcBef>
            </a:pPr>
            <a:r>
              <a:rPr lang="en-US" sz="1100" b="1" dirty="0" smtClean="0">
                <a:latin typeface="Calibri" panose="020F0502020204030204" pitchFamily="34" charset="0"/>
              </a:rPr>
              <a:t>Medium: </a:t>
            </a:r>
            <a:r>
              <a:rPr lang="en-US" sz="1100" dirty="0" smtClean="0">
                <a:latin typeface="Calibri" panose="020F0502020204030204" pitchFamily="34" charset="0"/>
              </a:rPr>
              <a:t>Heavy presses and fabrication equipment – avg. height 6’ – 10’.</a:t>
            </a:r>
          </a:p>
          <a:p>
            <a:pPr marL="342900" indent="-342900">
              <a:spcBef>
                <a:spcPts val="300"/>
              </a:spcBef>
            </a:pPr>
            <a:r>
              <a:rPr lang="en-US" sz="1100" b="1" dirty="0" smtClean="0">
                <a:latin typeface="Calibri" panose="020F0502020204030204" pitchFamily="34" charset="0"/>
              </a:rPr>
              <a:t>High: </a:t>
            </a:r>
            <a:r>
              <a:rPr lang="en-US" sz="1100" dirty="0" smtClean="0">
                <a:latin typeface="Calibri" panose="020F0502020204030204" pitchFamily="34" charset="0"/>
              </a:rPr>
              <a:t>Steel racking with dense metal parts, equipment, walls with dense wiring,  mezzanines, ductwork, etc. avg. height 10’ – 20’+ </a:t>
            </a:r>
          </a:p>
        </p:txBody>
      </p:sp>
      <p:sp>
        <p:nvSpPr>
          <p:cNvPr id="18" name="Hexagon 17"/>
          <p:cNvSpPr/>
          <p:nvPr/>
        </p:nvSpPr>
        <p:spPr>
          <a:xfrm>
            <a:off x="3448049" y="4737387"/>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19" name="Hexagon 18"/>
          <p:cNvSpPr/>
          <p:nvPr/>
        </p:nvSpPr>
        <p:spPr>
          <a:xfrm>
            <a:off x="2669197" y="4229100"/>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0" name="Hexagon 19"/>
          <p:cNvSpPr/>
          <p:nvPr/>
        </p:nvSpPr>
        <p:spPr>
          <a:xfrm>
            <a:off x="3448049" y="3464610"/>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21" name="Hexagon 20"/>
          <p:cNvSpPr/>
          <p:nvPr/>
        </p:nvSpPr>
        <p:spPr>
          <a:xfrm>
            <a:off x="4779039" y="5248886"/>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2" name="Hexagon 21"/>
          <p:cNvSpPr/>
          <p:nvPr/>
        </p:nvSpPr>
        <p:spPr>
          <a:xfrm>
            <a:off x="6311354" y="5234492"/>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3" name="Hexagon 22"/>
          <p:cNvSpPr/>
          <p:nvPr/>
        </p:nvSpPr>
        <p:spPr>
          <a:xfrm>
            <a:off x="7862374" y="5178771"/>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24" name="Hexagon 23"/>
          <p:cNvSpPr/>
          <p:nvPr/>
        </p:nvSpPr>
        <p:spPr>
          <a:xfrm>
            <a:off x="7871519" y="4197407"/>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25" name="Hexagon 24"/>
          <p:cNvSpPr/>
          <p:nvPr/>
        </p:nvSpPr>
        <p:spPr>
          <a:xfrm>
            <a:off x="8406650" y="3040381"/>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7" name="Hexagon 26"/>
          <p:cNvSpPr/>
          <p:nvPr/>
        </p:nvSpPr>
        <p:spPr>
          <a:xfrm>
            <a:off x="4779039" y="3756950"/>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28" name="Hexagon 27"/>
          <p:cNvSpPr/>
          <p:nvPr/>
        </p:nvSpPr>
        <p:spPr>
          <a:xfrm>
            <a:off x="6273254" y="3742556"/>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29" name="Hexagon 28"/>
          <p:cNvSpPr/>
          <p:nvPr/>
        </p:nvSpPr>
        <p:spPr>
          <a:xfrm>
            <a:off x="6537041" y="2944200"/>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0452227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3</a:t>
            </a:fld>
            <a:endParaRPr lang="en-US" dirty="0"/>
          </a:p>
        </p:txBody>
      </p:sp>
      <p:sp>
        <p:nvSpPr>
          <p:cNvPr id="4" name="Rectangle 3"/>
          <p:cNvSpPr/>
          <p:nvPr/>
        </p:nvSpPr>
        <p:spPr>
          <a:xfrm>
            <a:off x="540689" y="1219200"/>
            <a:ext cx="7919498" cy="495300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65203" y="838200"/>
            <a:ext cx="1815548" cy="261610"/>
          </a:xfrm>
          <a:prstGeom prst="rect">
            <a:avLst/>
          </a:prstGeom>
          <a:noFill/>
        </p:spPr>
        <p:txBody>
          <a:bodyPr wrap="square" rtlCol="0">
            <a:spAutoFit/>
          </a:bodyPr>
          <a:lstStyle/>
          <a:p>
            <a:r>
              <a:rPr lang="en-US" sz="1100" b="1" dirty="0" smtClean="0">
                <a:latin typeface="Calibri" panose="020F0502020204030204" pitchFamily="34" charset="0"/>
              </a:rPr>
              <a:t>Device Photos</a:t>
            </a:r>
            <a:endParaRPr lang="en-US" sz="1100" b="1" dirty="0">
              <a:latin typeface="Calibri" panose="020F0502020204030204" pitchFamily="34" charset="0"/>
            </a:endParaRPr>
          </a:p>
        </p:txBody>
      </p:sp>
    </p:spTree>
    <p:extLst>
      <p:ext uri="{BB962C8B-B14F-4D97-AF65-F5344CB8AC3E}">
        <p14:creationId xmlns:p14="http://schemas.microsoft.com/office/powerpoint/2010/main" val="18080879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30</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68772" y="3546914"/>
            <a:ext cx="8646628" cy="2819400"/>
          </a:xfrm>
          <a:prstGeom prst="rect">
            <a:avLst/>
          </a:prstGeom>
        </p:spPr>
      </p:pic>
      <p:sp>
        <p:nvSpPr>
          <p:cNvPr id="4" name="TextBox 3"/>
          <p:cNvSpPr txBox="1"/>
          <p:nvPr/>
        </p:nvSpPr>
        <p:spPr>
          <a:xfrm>
            <a:off x="3979286" y="6288322"/>
            <a:ext cx="911286" cy="246221"/>
          </a:xfrm>
          <a:prstGeom prst="rect">
            <a:avLst/>
          </a:prstGeom>
          <a:solidFill>
            <a:schemeClr val="bg1"/>
          </a:solidFill>
        </p:spPr>
        <p:txBody>
          <a:bodyPr wrap="square" rtlCol="0">
            <a:spAutoFit/>
          </a:bodyPr>
          <a:lstStyle>
            <a:defPPr>
              <a:defRPr lang="en-US"/>
            </a:defPPr>
            <a:lvl1pPr>
              <a:defRPr sz="1000" b="0">
                <a:latin typeface="Calibri" panose="020F0502020204030204" pitchFamily="34" charset="0"/>
              </a:defRPr>
            </a:lvl1pPr>
          </a:lstStyle>
          <a:p>
            <a:pPr algn="ctr"/>
            <a:r>
              <a:rPr lang="en-US" b="1" dirty="0" smtClean="0"/>
              <a:t>ASSEMBLY </a:t>
            </a:r>
            <a:endParaRPr lang="en-US" b="1" dirty="0"/>
          </a:p>
        </p:txBody>
      </p:sp>
      <p:sp>
        <p:nvSpPr>
          <p:cNvPr id="5" name="TextBox 4"/>
          <p:cNvSpPr txBox="1"/>
          <p:nvPr/>
        </p:nvSpPr>
        <p:spPr>
          <a:xfrm>
            <a:off x="5111757" y="6298247"/>
            <a:ext cx="1394396" cy="246221"/>
          </a:xfrm>
          <a:prstGeom prst="rect">
            <a:avLst/>
          </a:prstGeom>
          <a:solidFill>
            <a:schemeClr val="bg1"/>
          </a:solidFill>
        </p:spPr>
        <p:txBody>
          <a:bodyPr wrap="square" rtlCol="0">
            <a:spAutoFit/>
          </a:bodyPr>
          <a:lstStyle>
            <a:defPPr>
              <a:defRPr lang="en-US"/>
            </a:defPPr>
            <a:lvl1pPr algn="ctr">
              <a:defRPr sz="1000" b="1">
                <a:latin typeface="Calibri" panose="020F0502020204030204" pitchFamily="34" charset="0"/>
              </a:defRPr>
            </a:lvl1pPr>
          </a:lstStyle>
          <a:p>
            <a:r>
              <a:rPr lang="en-US" dirty="0" smtClean="0"/>
              <a:t>PAINTING</a:t>
            </a:r>
            <a:endParaRPr lang="en-US" dirty="0"/>
          </a:p>
        </p:txBody>
      </p:sp>
      <p:sp>
        <p:nvSpPr>
          <p:cNvPr id="6" name="TextBox 5"/>
          <p:cNvSpPr txBox="1"/>
          <p:nvPr/>
        </p:nvSpPr>
        <p:spPr>
          <a:xfrm>
            <a:off x="866257" y="6269371"/>
            <a:ext cx="911286" cy="246221"/>
          </a:xfrm>
          <a:prstGeom prst="rect">
            <a:avLst/>
          </a:prstGeom>
          <a:solidFill>
            <a:schemeClr val="bg1"/>
          </a:solidFill>
        </p:spPr>
        <p:txBody>
          <a:bodyPr wrap="square" rtlCol="0">
            <a:spAutoFit/>
          </a:bodyPr>
          <a:lstStyle>
            <a:defPPr>
              <a:defRPr lang="en-US"/>
            </a:defPPr>
            <a:lvl1pPr algn="ctr">
              <a:defRPr sz="1000" b="0">
                <a:latin typeface="Calibri" panose="020F0502020204030204" pitchFamily="34" charset="0"/>
              </a:defRPr>
            </a:lvl1pPr>
          </a:lstStyle>
          <a:p>
            <a:r>
              <a:rPr lang="en-US" b="1" dirty="0"/>
              <a:t>SHIPPING</a:t>
            </a:r>
          </a:p>
        </p:txBody>
      </p:sp>
      <p:sp>
        <p:nvSpPr>
          <p:cNvPr id="7" name="TextBox 6"/>
          <p:cNvSpPr txBox="1"/>
          <p:nvPr/>
        </p:nvSpPr>
        <p:spPr>
          <a:xfrm>
            <a:off x="7238746" y="6312475"/>
            <a:ext cx="911286" cy="246221"/>
          </a:xfrm>
          <a:prstGeom prst="rect">
            <a:avLst/>
          </a:prstGeom>
          <a:noFill/>
        </p:spPr>
        <p:txBody>
          <a:bodyPr wrap="square" rtlCol="0">
            <a:spAutoFit/>
          </a:bodyPr>
          <a:lstStyle>
            <a:defPPr>
              <a:defRPr lang="en-US"/>
            </a:defPPr>
            <a:lvl1pPr>
              <a:defRPr sz="1000" b="0">
                <a:latin typeface="Calibri" panose="020F0502020204030204" pitchFamily="34" charset="0"/>
              </a:defRPr>
            </a:lvl1pPr>
          </a:lstStyle>
          <a:p>
            <a:pPr algn="ctr"/>
            <a:r>
              <a:rPr lang="en-US" b="1" dirty="0" smtClean="0"/>
              <a:t>FABRICATION</a:t>
            </a:r>
            <a:endParaRPr lang="en-US" b="1" dirty="0"/>
          </a:p>
        </p:txBody>
      </p:sp>
      <p:sp>
        <p:nvSpPr>
          <p:cNvPr id="8" name="TextBox 7"/>
          <p:cNvSpPr txBox="1"/>
          <p:nvPr/>
        </p:nvSpPr>
        <p:spPr>
          <a:xfrm>
            <a:off x="6996418" y="3764742"/>
            <a:ext cx="745923" cy="246221"/>
          </a:xfrm>
          <a:prstGeom prst="rect">
            <a:avLst/>
          </a:prstGeom>
          <a:noFill/>
        </p:spPr>
        <p:txBody>
          <a:bodyPr wrap="square" rtlCol="0">
            <a:spAutoFit/>
          </a:bodyPr>
          <a:lstStyle>
            <a:defPPr>
              <a:defRPr lang="en-US"/>
            </a:defPPr>
            <a:lvl1pPr>
              <a:defRPr sz="1000" b="0">
                <a:latin typeface="Calibri" panose="020F0502020204030204" pitchFamily="34" charset="0"/>
              </a:defRPr>
            </a:lvl1pPr>
          </a:lstStyle>
          <a:p>
            <a:pPr algn="ctr"/>
            <a:r>
              <a:rPr lang="en-US" b="1" dirty="0" smtClean="0"/>
              <a:t>WELDING</a:t>
            </a:r>
            <a:endParaRPr lang="en-US" b="1" dirty="0"/>
          </a:p>
        </p:txBody>
      </p:sp>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12417" y="632033"/>
            <a:ext cx="5526783" cy="2735287"/>
          </a:xfrm>
          <a:prstGeom prst="rect">
            <a:avLst/>
          </a:prstGeom>
        </p:spPr>
      </p:pic>
      <p:sp>
        <p:nvSpPr>
          <p:cNvPr id="12" name="Rounded Rectangle 11"/>
          <p:cNvSpPr/>
          <p:nvPr/>
        </p:nvSpPr>
        <p:spPr>
          <a:xfrm>
            <a:off x="6483408" y="5044501"/>
            <a:ext cx="2409072" cy="1231574"/>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499797" y="4010963"/>
            <a:ext cx="1650236" cy="945651"/>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5166549" y="4010963"/>
            <a:ext cx="1269086" cy="2258328"/>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655610" y="5233850"/>
            <a:ext cx="1465029" cy="1022378"/>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89386" y="3973068"/>
            <a:ext cx="1465029" cy="2258328"/>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126420" y="5233850"/>
            <a:ext cx="1465029" cy="1022377"/>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189635" y="6289138"/>
            <a:ext cx="1338597" cy="230832"/>
          </a:xfrm>
          <a:prstGeom prst="rect">
            <a:avLst/>
          </a:prstGeom>
          <a:noFill/>
        </p:spPr>
        <p:txBody>
          <a:bodyPr wrap="square" rtlCol="0">
            <a:spAutoFit/>
          </a:bodyPr>
          <a:lstStyle>
            <a:defPPr>
              <a:defRPr lang="en-US"/>
            </a:defPPr>
            <a:lvl1pPr>
              <a:defRPr sz="1000" b="0">
                <a:latin typeface="Calibri" panose="020F0502020204030204" pitchFamily="34" charset="0"/>
              </a:defRPr>
            </a:lvl1pPr>
          </a:lstStyle>
          <a:p>
            <a:pPr algn="ctr"/>
            <a:r>
              <a:rPr lang="en-US" sz="900" b="1" dirty="0" smtClean="0"/>
              <a:t>Parts Storage </a:t>
            </a:r>
            <a:r>
              <a:rPr lang="en-US" sz="900" b="1" dirty="0"/>
              <a:t>A</a:t>
            </a:r>
            <a:r>
              <a:rPr lang="en-US" sz="900" b="1" dirty="0" smtClean="0"/>
              <a:t>rea</a:t>
            </a:r>
            <a:endParaRPr lang="en-US" sz="900" b="1" dirty="0"/>
          </a:p>
        </p:txBody>
      </p:sp>
      <p:sp>
        <p:nvSpPr>
          <p:cNvPr id="18" name="Rounded Rectangle 17"/>
          <p:cNvSpPr/>
          <p:nvPr/>
        </p:nvSpPr>
        <p:spPr>
          <a:xfrm>
            <a:off x="2107243" y="3997900"/>
            <a:ext cx="2995144" cy="1146153"/>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197246" y="3749629"/>
            <a:ext cx="911286" cy="246221"/>
          </a:xfrm>
          <a:prstGeom prst="rect">
            <a:avLst/>
          </a:prstGeom>
          <a:solidFill>
            <a:schemeClr val="bg1"/>
          </a:solidFill>
        </p:spPr>
        <p:txBody>
          <a:bodyPr wrap="square" rtlCol="0">
            <a:spAutoFit/>
          </a:bodyPr>
          <a:lstStyle>
            <a:defPPr>
              <a:defRPr lang="en-US"/>
            </a:defPPr>
            <a:lvl1pPr>
              <a:defRPr sz="1000" b="0">
                <a:latin typeface="Calibri" panose="020F0502020204030204" pitchFamily="34" charset="0"/>
              </a:defRPr>
            </a:lvl1pPr>
          </a:lstStyle>
          <a:p>
            <a:pPr algn="ctr"/>
            <a:r>
              <a:rPr lang="en-US" b="1" dirty="0" smtClean="0"/>
              <a:t>ASSEMBLY </a:t>
            </a:r>
            <a:endParaRPr lang="en-US" b="1" dirty="0"/>
          </a:p>
        </p:txBody>
      </p:sp>
      <p:sp>
        <p:nvSpPr>
          <p:cNvPr id="21" name="Rounded Rectangle 20"/>
          <p:cNvSpPr/>
          <p:nvPr/>
        </p:nvSpPr>
        <p:spPr>
          <a:xfrm>
            <a:off x="8196522" y="3997900"/>
            <a:ext cx="695958" cy="956362"/>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16973" y="641472"/>
            <a:ext cx="2807227" cy="1954381"/>
          </a:xfrm>
          <a:prstGeom prst="rect">
            <a:avLst/>
          </a:prstGeom>
          <a:noFill/>
        </p:spPr>
        <p:txBody>
          <a:bodyPr wrap="square" rtlCol="0">
            <a:spAutoFit/>
          </a:bodyPr>
          <a:lstStyle/>
          <a:p>
            <a:r>
              <a:rPr lang="en-US" sz="1100" b="1" dirty="0" smtClean="0">
                <a:latin typeface="Calibri" panose="020F0502020204030204" pitchFamily="34" charset="0"/>
              </a:rPr>
              <a:t>SR DEVICE LOCATIONS</a:t>
            </a:r>
          </a:p>
          <a:p>
            <a:endParaRPr lang="en-US" sz="1100" b="1" dirty="0" smtClean="0">
              <a:latin typeface="Calibri" panose="020F0502020204030204" pitchFamily="34" charset="0"/>
            </a:endParaRPr>
          </a:p>
          <a:p>
            <a:r>
              <a:rPr lang="en-US" sz="1100" dirty="0" smtClean="0">
                <a:latin typeface="Calibri" panose="020F0502020204030204" pitchFamily="34" charset="0"/>
              </a:rPr>
              <a:t>The SR devices will be placed in as much of a  uniform manner in the designated locations shown in the adjacent table.  </a:t>
            </a:r>
          </a:p>
          <a:p>
            <a:r>
              <a:rPr lang="en-US" sz="1100" dirty="0" smtClean="0">
                <a:latin typeface="Calibri" panose="020F0502020204030204" pitchFamily="34" charset="0"/>
              </a:rPr>
              <a:t>The number of total devices will very for each testing plan as shown in the table.</a:t>
            </a:r>
          </a:p>
          <a:p>
            <a:endParaRPr lang="en-US" sz="1100" dirty="0" smtClean="0">
              <a:latin typeface="Calibri" panose="020F0502020204030204" pitchFamily="34" charset="0"/>
            </a:endParaRPr>
          </a:p>
          <a:p>
            <a:r>
              <a:rPr lang="en-US" sz="1100" dirty="0" smtClean="0">
                <a:latin typeface="Calibri" panose="020F0502020204030204" pitchFamily="34" charset="0"/>
              </a:rPr>
              <a:t>Details of the east side and the west side of the plant are shown separately in the subsequent pages. </a:t>
            </a:r>
            <a:endParaRPr lang="en-US" sz="1100" dirty="0">
              <a:latin typeface="Calibri" panose="020F0502020204030204" pitchFamily="34" charset="0"/>
            </a:endParaRPr>
          </a:p>
        </p:txBody>
      </p:sp>
      <p:sp>
        <p:nvSpPr>
          <p:cNvPr id="24" name="Oval 23"/>
          <p:cNvSpPr/>
          <p:nvPr/>
        </p:nvSpPr>
        <p:spPr>
          <a:xfrm rot="21540000">
            <a:off x="6320553" y="3486111"/>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A1</a:t>
            </a:r>
            <a:endParaRPr lang="en-US" dirty="0">
              <a:solidFill>
                <a:schemeClr val="accent2">
                  <a:lumMod val="75000"/>
                </a:schemeClr>
              </a:solidFill>
            </a:endParaRPr>
          </a:p>
        </p:txBody>
      </p:sp>
      <p:sp>
        <p:nvSpPr>
          <p:cNvPr id="25" name="Oval 24"/>
          <p:cNvSpPr/>
          <p:nvPr/>
        </p:nvSpPr>
        <p:spPr>
          <a:xfrm rot="21540000">
            <a:off x="144392" y="4583504"/>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
        <p:nvSpPr>
          <p:cNvPr id="26" name="Oval 25"/>
          <p:cNvSpPr/>
          <p:nvPr/>
        </p:nvSpPr>
        <p:spPr>
          <a:xfrm rot="21540000">
            <a:off x="7556821" y="4431057"/>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B1</a:t>
            </a:r>
            <a:endParaRPr lang="en-US" dirty="0">
              <a:solidFill>
                <a:schemeClr val="accent2">
                  <a:lumMod val="75000"/>
                </a:schemeClr>
              </a:solidFill>
            </a:endParaRPr>
          </a:p>
        </p:txBody>
      </p:sp>
      <p:sp>
        <p:nvSpPr>
          <p:cNvPr id="27" name="Oval 26"/>
          <p:cNvSpPr/>
          <p:nvPr/>
        </p:nvSpPr>
        <p:spPr>
          <a:xfrm rot="21540000">
            <a:off x="7556822" y="5346311"/>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B2</a:t>
            </a:r>
            <a:endParaRPr lang="en-US" dirty="0">
              <a:solidFill>
                <a:schemeClr val="accent2">
                  <a:lumMod val="75000"/>
                </a:schemeClr>
              </a:solidFill>
            </a:endParaRPr>
          </a:p>
        </p:txBody>
      </p:sp>
      <p:sp>
        <p:nvSpPr>
          <p:cNvPr id="28" name="Oval 27"/>
          <p:cNvSpPr/>
          <p:nvPr/>
        </p:nvSpPr>
        <p:spPr>
          <a:xfrm rot="21540000">
            <a:off x="5686010" y="4547749"/>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C1</a:t>
            </a:r>
            <a:endParaRPr lang="en-US" dirty="0">
              <a:solidFill>
                <a:schemeClr val="accent2">
                  <a:lumMod val="75000"/>
                </a:schemeClr>
              </a:solidFill>
            </a:endParaRPr>
          </a:p>
        </p:txBody>
      </p:sp>
      <p:sp>
        <p:nvSpPr>
          <p:cNvPr id="30" name="Oval 29"/>
          <p:cNvSpPr/>
          <p:nvPr/>
        </p:nvSpPr>
        <p:spPr>
          <a:xfrm rot="21540000">
            <a:off x="4281620" y="4572967"/>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D1</a:t>
            </a:r>
            <a:endParaRPr lang="en-US" dirty="0">
              <a:solidFill>
                <a:schemeClr val="accent2">
                  <a:lumMod val="75000"/>
                </a:schemeClr>
              </a:solidFill>
            </a:endParaRPr>
          </a:p>
        </p:txBody>
      </p:sp>
      <p:sp>
        <p:nvSpPr>
          <p:cNvPr id="31" name="Oval 30"/>
          <p:cNvSpPr/>
          <p:nvPr/>
        </p:nvSpPr>
        <p:spPr>
          <a:xfrm rot="21540000">
            <a:off x="4281621" y="5433581"/>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D2</a:t>
            </a:r>
            <a:endParaRPr lang="en-US" dirty="0">
              <a:solidFill>
                <a:schemeClr val="accent2">
                  <a:lumMod val="75000"/>
                </a:schemeClr>
              </a:solidFill>
            </a:endParaRPr>
          </a:p>
        </p:txBody>
      </p:sp>
      <p:sp>
        <p:nvSpPr>
          <p:cNvPr id="32" name="Oval 31"/>
          <p:cNvSpPr/>
          <p:nvPr/>
        </p:nvSpPr>
        <p:spPr>
          <a:xfrm rot="21540000">
            <a:off x="5693873" y="5404222"/>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C2</a:t>
            </a:r>
            <a:endParaRPr lang="en-US" dirty="0">
              <a:solidFill>
                <a:schemeClr val="accent2">
                  <a:lumMod val="75000"/>
                </a:schemeClr>
              </a:solidFill>
            </a:endParaRPr>
          </a:p>
        </p:txBody>
      </p:sp>
      <p:sp>
        <p:nvSpPr>
          <p:cNvPr id="33" name="Oval 32"/>
          <p:cNvSpPr/>
          <p:nvPr/>
        </p:nvSpPr>
        <p:spPr>
          <a:xfrm rot="21540000">
            <a:off x="1204611" y="4558980"/>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E1</a:t>
            </a:r>
            <a:endParaRPr lang="en-US" dirty="0">
              <a:solidFill>
                <a:schemeClr val="accent2">
                  <a:lumMod val="75000"/>
                </a:schemeClr>
              </a:solidFill>
            </a:endParaRPr>
          </a:p>
        </p:txBody>
      </p:sp>
      <p:sp>
        <p:nvSpPr>
          <p:cNvPr id="34" name="Oval 33"/>
          <p:cNvSpPr/>
          <p:nvPr/>
        </p:nvSpPr>
        <p:spPr>
          <a:xfrm rot="21540000">
            <a:off x="1223788" y="5534983"/>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E2</a:t>
            </a:r>
            <a:endParaRPr lang="en-US" dirty="0">
              <a:solidFill>
                <a:schemeClr val="accent2">
                  <a:lumMod val="75000"/>
                </a:schemeClr>
              </a:solidFill>
            </a:endParaRPr>
          </a:p>
        </p:txBody>
      </p:sp>
      <p:sp>
        <p:nvSpPr>
          <p:cNvPr id="35" name="Oval 34"/>
          <p:cNvSpPr/>
          <p:nvPr/>
        </p:nvSpPr>
        <p:spPr>
          <a:xfrm rot="21540000">
            <a:off x="2724674" y="5534983"/>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D2</a:t>
            </a:r>
            <a:endParaRPr lang="en-US" dirty="0">
              <a:solidFill>
                <a:schemeClr val="accent2">
                  <a:lumMod val="75000"/>
                </a:schemeClr>
              </a:solidFill>
            </a:endParaRPr>
          </a:p>
        </p:txBody>
      </p:sp>
      <p:sp>
        <p:nvSpPr>
          <p:cNvPr id="36" name="Oval 35"/>
          <p:cNvSpPr/>
          <p:nvPr/>
        </p:nvSpPr>
        <p:spPr>
          <a:xfrm rot="21540000">
            <a:off x="2700205" y="4558980"/>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D1</a:t>
            </a:r>
            <a:endParaRPr lang="en-US" dirty="0">
              <a:solidFill>
                <a:schemeClr val="accent2">
                  <a:lumMod val="75000"/>
                </a:schemeClr>
              </a:solidFill>
            </a:endParaRPr>
          </a:p>
        </p:txBody>
      </p:sp>
      <p:cxnSp>
        <p:nvCxnSpPr>
          <p:cNvPr id="38" name="Straight Connector 37"/>
          <p:cNvCxnSpPr/>
          <p:nvPr/>
        </p:nvCxnSpPr>
        <p:spPr>
          <a:xfrm flipH="1">
            <a:off x="4605153" y="3618930"/>
            <a:ext cx="12857" cy="2693545"/>
          </a:xfrm>
          <a:prstGeom prst="line">
            <a:avLst/>
          </a:prstGeom>
          <a:noFill/>
          <a:ln w="1905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Arrow Connector 40"/>
          <p:cNvCxnSpPr/>
          <p:nvPr/>
        </p:nvCxnSpPr>
        <p:spPr>
          <a:xfrm>
            <a:off x="4665144" y="3724691"/>
            <a:ext cx="39624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4194756" y="3722202"/>
            <a:ext cx="350431" cy="283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678896" y="3416109"/>
            <a:ext cx="752981" cy="261610"/>
          </a:xfrm>
          <a:prstGeom prst="rect">
            <a:avLst/>
          </a:prstGeom>
          <a:noFill/>
        </p:spPr>
        <p:txBody>
          <a:bodyPr wrap="square" rtlCol="0">
            <a:spAutoFit/>
          </a:bodyPr>
          <a:lstStyle/>
          <a:p>
            <a:r>
              <a:rPr lang="en-US" sz="1100" b="1" dirty="0" smtClean="0">
                <a:latin typeface="Calibri" panose="020F0502020204030204" pitchFamily="34" charset="0"/>
              </a:rPr>
              <a:t>East Side</a:t>
            </a:r>
          </a:p>
        </p:txBody>
      </p:sp>
      <p:sp>
        <p:nvSpPr>
          <p:cNvPr id="47" name="TextBox 46"/>
          <p:cNvSpPr txBox="1"/>
          <p:nvPr/>
        </p:nvSpPr>
        <p:spPr>
          <a:xfrm>
            <a:off x="3808429" y="3400217"/>
            <a:ext cx="763438" cy="261610"/>
          </a:xfrm>
          <a:prstGeom prst="rect">
            <a:avLst/>
          </a:prstGeom>
          <a:noFill/>
        </p:spPr>
        <p:txBody>
          <a:bodyPr wrap="square" rtlCol="0">
            <a:spAutoFit/>
          </a:bodyPr>
          <a:lstStyle/>
          <a:p>
            <a:r>
              <a:rPr lang="en-US" sz="1100" b="1" dirty="0" smtClean="0">
                <a:latin typeface="Calibri" panose="020F0502020204030204" pitchFamily="34" charset="0"/>
              </a:rPr>
              <a:t>West Side</a:t>
            </a:r>
          </a:p>
        </p:txBody>
      </p:sp>
    </p:spTree>
    <p:extLst>
      <p:ext uri="{BB962C8B-B14F-4D97-AF65-F5344CB8AC3E}">
        <p14:creationId xmlns:p14="http://schemas.microsoft.com/office/powerpoint/2010/main" val="1349328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31</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01886" y="649705"/>
            <a:ext cx="8873672" cy="5741508"/>
          </a:xfrm>
          <a:prstGeom prst="rect">
            <a:avLst/>
          </a:prstGeom>
        </p:spPr>
      </p:pic>
      <p:sp>
        <p:nvSpPr>
          <p:cNvPr id="4" name="TextBox 3"/>
          <p:cNvSpPr txBox="1"/>
          <p:nvPr/>
        </p:nvSpPr>
        <p:spPr>
          <a:xfrm>
            <a:off x="316973" y="641472"/>
            <a:ext cx="1359427" cy="261610"/>
          </a:xfrm>
          <a:prstGeom prst="rect">
            <a:avLst/>
          </a:prstGeom>
          <a:noFill/>
        </p:spPr>
        <p:txBody>
          <a:bodyPr wrap="square" rtlCol="0">
            <a:spAutoFit/>
          </a:bodyPr>
          <a:lstStyle/>
          <a:p>
            <a:r>
              <a:rPr lang="en-US" sz="1100" b="1" dirty="0" smtClean="0">
                <a:latin typeface="Calibri" panose="020F0502020204030204" pitchFamily="34" charset="0"/>
              </a:rPr>
              <a:t>WEST SIDE</a:t>
            </a:r>
          </a:p>
        </p:txBody>
      </p:sp>
      <p:sp>
        <p:nvSpPr>
          <p:cNvPr id="7" name="Hexagon 6"/>
          <p:cNvSpPr/>
          <p:nvPr/>
        </p:nvSpPr>
        <p:spPr>
          <a:xfrm>
            <a:off x="278178" y="2136358"/>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8" name="Hexagon 7"/>
          <p:cNvSpPr/>
          <p:nvPr/>
        </p:nvSpPr>
        <p:spPr>
          <a:xfrm>
            <a:off x="1828800" y="2133600"/>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9" name="Hexagon 8"/>
          <p:cNvSpPr/>
          <p:nvPr/>
        </p:nvSpPr>
        <p:spPr>
          <a:xfrm>
            <a:off x="242459" y="4780660"/>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10" name="Hexagon 9"/>
          <p:cNvSpPr/>
          <p:nvPr/>
        </p:nvSpPr>
        <p:spPr>
          <a:xfrm>
            <a:off x="1828799" y="3113710"/>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11" name="Hexagon 10"/>
          <p:cNvSpPr/>
          <p:nvPr/>
        </p:nvSpPr>
        <p:spPr>
          <a:xfrm>
            <a:off x="1828798" y="4752461"/>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12" name="Hexagon 11"/>
          <p:cNvSpPr/>
          <p:nvPr/>
        </p:nvSpPr>
        <p:spPr>
          <a:xfrm>
            <a:off x="4822866" y="4721820"/>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13" name="Hexagon 12"/>
          <p:cNvSpPr/>
          <p:nvPr/>
        </p:nvSpPr>
        <p:spPr>
          <a:xfrm>
            <a:off x="4822865" y="3145813"/>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14" name="Hexagon 13"/>
          <p:cNvSpPr/>
          <p:nvPr/>
        </p:nvSpPr>
        <p:spPr>
          <a:xfrm>
            <a:off x="3863974" y="2133599"/>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15" name="Hexagon 14"/>
          <p:cNvSpPr/>
          <p:nvPr/>
        </p:nvSpPr>
        <p:spPr>
          <a:xfrm>
            <a:off x="5334000" y="2133598"/>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16" name="Hexagon 15"/>
          <p:cNvSpPr/>
          <p:nvPr/>
        </p:nvSpPr>
        <p:spPr>
          <a:xfrm>
            <a:off x="6598382" y="1939372"/>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17" name="Hexagon 16"/>
          <p:cNvSpPr/>
          <p:nvPr/>
        </p:nvSpPr>
        <p:spPr>
          <a:xfrm>
            <a:off x="8014389" y="1939371"/>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18" name="Hexagon 17"/>
          <p:cNvSpPr/>
          <p:nvPr/>
        </p:nvSpPr>
        <p:spPr>
          <a:xfrm>
            <a:off x="8014389" y="3170108"/>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19" name="Hexagon 18"/>
          <p:cNvSpPr/>
          <p:nvPr/>
        </p:nvSpPr>
        <p:spPr>
          <a:xfrm>
            <a:off x="8014389" y="4546644"/>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20" name="Hexagon 19"/>
          <p:cNvSpPr/>
          <p:nvPr/>
        </p:nvSpPr>
        <p:spPr>
          <a:xfrm>
            <a:off x="3325832" y="4721819"/>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2" name="Hexagon 21"/>
          <p:cNvSpPr/>
          <p:nvPr/>
        </p:nvSpPr>
        <p:spPr>
          <a:xfrm>
            <a:off x="241584" y="3170108"/>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cxnSp>
        <p:nvCxnSpPr>
          <p:cNvPr id="21" name="Straight Connector 20"/>
          <p:cNvCxnSpPr/>
          <p:nvPr/>
        </p:nvCxnSpPr>
        <p:spPr>
          <a:xfrm flipH="1">
            <a:off x="9021278" y="930514"/>
            <a:ext cx="33524" cy="5488131"/>
          </a:xfrm>
          <a:prstGeom prst="line">
            <a:avLst/>
          </a:prstGeom>
          <a:noFill/>
          <a:ln w="1905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p:cNvCxnSpPr/>
          <p:nvPr/>
        </p:nvCxnSpPr>
        <p:spPr>
          <a:xfrm flipH="1" flipV="1">
            <a:off x="7985352" y="1115438"/>
            <a:ext cx="939192" cy="92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114392" y="991786"/>
            <a:ext cx="763438" cy="261610"/>
          </a:xfrm>
          <a:prstGeom prst="rect">
            <a:avLst/>
          </a:prstGeom>
          <a:noFill/>
        </p:spPr>
        <p:txBody>
          <a:bodyPr wrap="square" rtlCol="0">
            <a:spAutoFit/>
          </a:bodyPr>
          <a:lstStyle/>
          <a:p>
            <a:r>
              <a:rPr lang="en-US" sz="1100" b="1" dirty="0" smtClean="0">
                <a:latin typeface="Calibri" panose="020F0502020204030204" pitchFamily="34" charset="0"/>
              </a:rPr>
              <a:t>West Side</a:t>
            </a:r>
          </a:p>
        </p:txBody>
      </p:sp>
    </p:spTree>
    <p:extLst>
      <p:ext uri="{BB962C8B-B14F-4D97-AF65-F5344CB8AC3E}">
        <p14:creationId xmlns:p14="http://schemas.microsoft.com/office/powerpoint/2010/main" val="36626272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32</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96779" y="633663"/>
            <a:ext cx="8721272" cy="5741508"/>
          </a:xfrm>
          <a:prstGeom prst="rect">
            <a:avLst/>
          </a:prstGeom>
        </p:spPr>
      </p:pic>
      <p:sp>
        <p:nvSpPr>
          <p:cNvPr id="4" name="TextBox 3"/>
          <p:cNvSpPr txBox="1"/>
          <p:nvPr/>
        </p:nvSpPr>
        <p:spPr>
          <a:xfrm>
            <a:off x="316973" y="641472"/>
            <a:ext cx="1435627" cy="261610"/>
          </a:xfrm>
          <a:prstGeom prst="rect">
            <a:avLst/>
          </a:prstGeom>
          <a:noFill/>
        </p:spPr>
        <p:txBody>
          <a:bodyPr wrap="square" rtlCol="0">
            <a:spAutoFit/>
          </a:bodyPr>
          <a:lstStyle/>
          <a:p>
            <a:r>
              <a:rPr lang="en-US" sz="1100" b="1" dirty="0" smtClean="0">
                <a:latin typeface="Calibri" panose="020F0502020204030204" pitchFamily="34" charset="0"/>
              </a:rPr>
              <a:t>EAST SIDE</a:t>
            </a:r>
          </a:p>
        </p:txBody>
      </p:sp>
      <p:sp>
        <p:nvSpPr>
          <p:cNvPr id="6" name="Hexagon 5"/>
          <p:cNvSpPr/>
          <p:nvPr/>
        </p:nvSpPr>
        <p:spPr>
          <a:xfrm>
            <a:off x="6349391" y="4087355"/>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7" name="Hexagon 6"/>
          <p:cNvSpPr/>
          <p:nvPr/>
        </p:nvSpPr>
        <p:spPr>
          <a:xfrm>
            <a:off x="2819400" y="3962400"/>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8" name="Hexagon 7"/>
          <p:cNvSpPr/>
          <p:nvPr/>
        </p:nvSpPr>
        <p:spPr>
          <a:xfrm>
            <a:off x="2401751" y="1993933"/>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9" name="Hexagon 8"/>
          <p:cNvSpPr/>
          <p:nvPr/>
        </p:nvSpPr>
        <p:spPr>
          <a:xfrm>
            <a:off x="6349392" y="2958787"/>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10" name="Hexagon 9"/>
          <p:cNvSpPr/>
          <p:nvPr/>
        </p:nvSpPr>
        <p:spPr>
          <a:xfrm>
            <a:off x="1751217" y="4596623"/>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11" name="Hexagon 10"/>
          <p:cNvSpPr/>
          <p:nvPr/>
        </p:nvSpPr>
        <p:spPr>
          <a:xfrm>
            <a:off x="4414404" y="3240930"/>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12" name="Hexagon 11"/>
          <p:cNvSpPr/>
          <p:nvPr/>
        </p:nvSpPr>
        <p:spPr>
          <a:xfrm>
            <a:off x="7988106" y="4156863"/>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13" name="Hexagon 12"/>
          <p:cNvSpPr/>
          <p:nvPr/>
        </p:nvSpPr>
        <p:spPr>
          <a:xfrm>
            <a:off x="4445422" y="4952999"/>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14" name="Hexagon 13"/>
          <p:cNvSpPr/>
          <p:nvPr/>
        </p:nvSpPr>
        <p:spPr>
          <a:xfrm>
            <a:off x="5825931" y="2057399"/>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16" name="Hexagon 15"/>
          <p:cNvSpPr/>
          <p:nvPr/>
        </p:nvSpPr>
        <p:spPr>
          <a:xfrm>
            <a:off x="7988105" y="2057398"/>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17" name="Hexagon 16"/>
          <p:cNvSpPr/>
          <p:nvPr/>
        </p:nvSpPr>
        <p:spPr>
          <a:xfrm>
            <a:off x="4414405" y="2057400"/>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18" name="Hexagon 17"/>
          <p:cNvSpPr/>
          <p:nvPr/>
        </p:nvSpPr>
        <p:spPr>
          <a:xfrm>
            <a:off x="2585169" y="2890579"/>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19" name="Hexagon 18"/>
          <p:cNvSpPr/>
          <p:nvPr/>
        </p:nvSpPr>
        <p:spPr>
          <a:xfrm>
            <a:off x="657163" y="4952999"/>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0" name="Hexagon 19"/>
          <p:cNvSpPr/>
          <p:nvPr/>
        </p:nvSpPr>
        <p:spPr>
          <a:xfrm>
            <a:off x="618815" y="3133963"/>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21" name="Hexagon 20"/>
          <p:cNvSpPr/>
          <p:nvPr/>
        </p:nvSpPr>
        <p:spPr>
          <a:xfrm>
            <a:off x="2819400" y="4952999"/>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2" name="Hexagon 21"/>
          <p:cNvSpPr/>
          <p:nvPr/>
        </p:nvSpPr>
        <p:spPr>
          <a:xfrm>
            <a:off x="618815" y="3981688"/>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23" name="Hexagon 22"/>
          <p:cNvSpPr/>
          <p:nvPr/>
        </p:nvSpPr>
        <p:spPr>
          <a:xfrm>
            <a:off x="618815" y="1993932"/>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25" name="Hexagon 24"/>
          <p:cNvSpPr/>
          <p:nvPr/>
        </p:nvSpPr>
        <p:spPr>
          <a:xfrm>
            <a:off x="6107480" y="5686266"/>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6" name="Hexagon 25"/>
          <p:cNvSpPr/>
          <p:nvPr/>
        </p:nvSpPr>
        <p:spPr>
          <a:xfrm>
            <a:off x="4414404" y="4087356"/>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27" name="Hexagon 26"/>
          <p:cNvSpPr/>
          <p:nvPr/>
        </p:nvSpPr>
        <p:spPr>
          <a:xfrm>
            <a:off x="7988106" y="3257549"/>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28" name="Hexagon 27"/>
          <p:cNvSpPr/>
          <p:nvPr/>
        </p:nvSpPr>
        <p:spPr>
          <a:xfrm>
            <a:off x="2452565" y="5754390"/>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9" name="Hexagon 28"/>
          <p:cNvSpPr/>
          <p:nvPr/>
        </p:nvSpPr>
        <p:spPr>
          <a:xfrm>
            <a:off x="7988105" y="5686266"/>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30" name="Hexagon 29"/>
          <p:cNvSpPr/>
          <p:nvPr/>
        </p:nvSpPr>
        <p:spPr>
          <a:xfrm>
            <a:off x="2231047" y="757112"/>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cxnSp>
        <p:nvCxnSpPr>
          <p:cNvPr id="31" name="Straight Connector 30"/>
          <p:cNvCxnSpPr/>
          <p:nvPr/>
        </p:nvCxnSpPr>
        <p:spPr>
          <a:xfrm flipH="1">
            <a:off x="189021" y="1065351"/>
            <a:ext cx="33524" cy="5488131"/>
          </a:xfrm>
          <a:prstGeom prst="line">
            <a:avLst/>
          </a:prstGeom>
          <a:noFill/>
          <a:ln w="19050">
            <a:solidFill>
              <a:srgbClr val="FF0000"/>
            </a:solidFill>
            <a:prstDash val="lgDashDot"/>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Arrow Connector 31"/>
          <p:cNvCxnSpPr/>
          <p:nvPr/>
        </p:nvCxnSpPr>
        <p:spPr>
          <a:xfrm>
            <a:off x="360105" y="1103720"/>
            <a:ext cx="62554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411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33</a:t>
            </a:fld>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1000" y="1975070"/>
            <a:ext cx="3276600" cy="4375626"/>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886200" y="670564"/>
            <a:ext cx="4861560" cy="2609012"/>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886200" y="3442665"/>
            <a:ext cx="4861560" cy="2912385"/>
          </a:xfrm>
          <a:prstGeom prst="rect">
            <a:avLst/>
          </a:prstGeom>
        </p:spPr>
      </p:pic>
      <p:sp>
        <p:nvSpPr>
          <p:cNvPr id="6" name="Oval 5"/>
          <p:cNvSpPr/>
          <p:nvPr/>
        </p:nvSpPr>
        <p:spPr>
          <a:xfrm rot="21540000">
            <a:off x="1918578" y="2229305"/>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A1</a:t>
            </a:r>
            <a:endParaRPr lang="en-US" dirty="0">
              <a:solidFill>
                <a:schemeClr val="accent2">
                  <a:lumMod val="75000"/>
                </a:schemeClr>
              </a:solidFill>
            </a:endParaRPr>
          </a:p>
        </p:txBody>
      </p:sp>
      <p:sp>
        <p:nvSpPr>
          <p:cNvPr id="18" name="TextBox 17"/>
          <p:cNvSpPr txBox="1"/>
          <p:nvPr/>
        </p:nvSpPr>
        <p:spPr>
          <a:xfrm>
            <a:off x="304800" y="990600"/>
            <a:ext cx="3111749" cy="261610"/>
          </a:xfrm>
          <a:prstGeom prst="rect">
            <a:avLst/>
          </a:prstGeom>
          <a:noFill/>
        </p:spPr>
        <p:txBody>
          <a:bodyPr wrap="none" rtlCol="0">
            <a:spAutoFit/>
          </a:bodyPr>
          <a:lstStyle/>
          <a:p>
            <a:r>
              <a:rPr lang="en-US" sz="1100" dirty="0" smtClean="0">
                <a:latin typeface="Calibri" panose="020F0502020204030204" pitchFamily="34" charset="0"/>
              </a:rPr>
              <a:t>Office entrance area and north side of the building</a:t>
            </a:r>
            <a:endParaRPr lang="en-US" sz="1100" dirty="0">
              <a:latin typeface="Calibri" panose="020F0502020204030204" pitchFamily="34" charset="0"/>
            </a:endParaRPr>
          </a:p>
        </p:txBody>
      </p:sp>
    </p:spTree>
    <p:extLst>
      <p:ext uri="{BB962C8B-B14F-4D97-AF65-F5344CB8AC3E}">
        <p14:creationId xmlns:p14="http://schemas.microsoft.com/office/powerpoint/2010/main" val="10337350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34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533400"/>
            <a:ext cx="6248402" cy="2953374"/>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667000" y="3620465"/>
            <a:ext cx="6248400" cy="2756134"/>
          </a:xfrm>
          <a:prstGeom prst="rect">
            <a:avLst/>
          </a:prstGeom>
        </p:spPr>
      </p:pic>
      <p:sp>
        <p:nvSpPr>
          <p:cNvPr id="6" name="Oval 5"/>
          <p:cNvSpPr/>
          <p:nvPr/>
        </p:nvSpPr>
        <p:spPr>
          <a:xfrm rot="21540000">
            <a:off x="4726385" y="729139"/>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
        <p:nvSpPr>
          <p:cNvPr id="16" name="Oval 15"/>
          <p:cNvSpPr/>
          <p:nvPr/>
        </p:nvSpPr>
        <p:spPr>
          <a:xfrm rot="21540000">
            <a:off x="4716859" y="3888191"/>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
        <p:nvSpPr>
          <p:cNvPr id="17" name="TextBox 16"/>
          <p:cNvSpPr txBox="1"/>
          <p:nvPr/>
        </p:nvSpPr>
        <p:spPr>
          <a:xfrm>
            <a:off x="409575" y="1051987"/>
            <a:ext cx="1905000" cy="430887"/>
          </a:xfrm>
          <a:prstGeom prst="rect">
            <a:avLst/>
          </a:prstGeom>
          <a:noFill/>
        </p:spPr>
        <p:txBody>
          <a:bodyPr wrap="square" rtlCol="0">
            <a:spAutoFit/>
          </a:bodyPr>
          <a:lstStyle/>
          <a:p>
            <a:r>
              <a:rPr lang="en-US" sz="1100" dirty="0" smtClean="0">
                <a:latin typeface="Calibri" panose="020F0502020204030204" pitchFamily="34" charset="0"/>
              </a:rPr>
              <a:t>West side of the plant – 2-levels of in-plant offices.</a:t>
            </a:r>
            <a:endParaRPr lang="en-US" sz="1100" dirty="0">
              <a:latin typeface="Calibri" panose="020F0502020204030204" pitchFamily="34" charset="0"/>
            </a:endParaRPr>
          </a:p>
        </p:txBody>
      </p:sp>
      <p:sp>
        <p:nvSpPr>
          <p:cNvPr id="18" name="TextBox 17"/>
          <p:cNvSpPr txBox="1"/>
          <p:nvPr/>
        </p:nvSpPr>
        <p:spPr>
          <a:xfrm>
            <a:off x="409575" y="3787448"/>
            <a:ext cx="1905000" cy="600164"/>
          </a:xfrm>
          <a:prstGeom prst="rect">
            <a:avLst/>
          </a:prstGeom>
          <a:noFill/>
        </p:spPr>
        <p:txBody>
          <a:bodyPr wrap="square" rtlCol="0">
            <a:spAutoFit/>
          </a:bodyPr>
          <a:lstStyle/>
          <a:p>
            <a:r>
              <a:rPr lang="en-US" sz="1100" dirty="0" smtClean="0">
                <a:latin typeface="Calibri" panose="020F0502020204030204" pitchFamily="34" charset="0"/>
              </a:rPr>
              <a:t>Shipping offices with storage and HVAC equipment mezzanine above.</a:t>
            </a:r>
            <a:endParaRPr lang="en-US" sz="1100" dirty="0">
              <a:latin typeface="Calibri" panose="020F0502020204030204" pitchFamily="34" charset="0"/>
            </a:endParaRPr>
          </a:p>
        </p:txBody>
      </p:sp>
    </p:spTree>
    <p:extLst>
      <p:ext uri="{BB962C8B-B14F-4D97-AF65-F5344CB8AC3E}">
        <p14:creationId xmlns:p14="http://schemas.microsoft.com/office/powerpoint/2010/main" val="3334856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35</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667000" y="592183"/>
            <a:ext cx="6098225" cy="2891245"/>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667000" y="3581400"/>
            <a:ext cx="6106934" cy="2839817"/>
          </a:xfrm>
          <a:prstGeom prst="rect">
            <a:avLst/>
          </a:prstGeom>
        </p:spPr>
      </p:pic>
      <p:sp>
        <p:nvSpPr>
          <p:cNvPr id="8" name="Oval 7"/>
          <p:cNvSpPr/>
          <p:nvPr/>
        </p:nvSpPr>
        <p:spPr>
          <a:xfrm rot="21540000">
            <a:off x="3002506" y="1983799"/>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B1</a:t>
            </a:r>
            <a:endParaRPr lang="en-US" dirty="0">
              <a:solidFill>
                <a:schemeClr val="accent2">
                  <a:lumMod val="75000"/>
                </a:schemeClr>
              </a:solidFill>
            </a:endParaRPr>
          </a:p>
        </p:txBody>
      </p:sp>
      <p:sp>
        <p:nvSpPr>
          <p:cNvPr id="9" name="Oval 8"/>
          <p:cNvSpPr/>
          <p:nvPr/>
        </p:nvSpPr>
        <p:spPr>
          <a:xfrm rot="21540000">
            <a:off x="2998660" y="3983795"/>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B2</a:t>
            </a:r>
            <a:endParaRPr lang="en-US" dirty="0">
              <a:solidFill>
                <a:schemeClr val="accent2">
                  <a:lumMod val="75000"/>
                </a:schemeClr>
              </a:solidFill>
            </a:endParaRPr>
          </a:p>
        </p:txBody>
      </p:sp>
      <p:sp>
        <p:nvSpPr>
          <p:cNvPr id="16" name="TextBox 15"/>
          <p:cNvSpPr txBox="1"/>
          <p:nvPr/>
        </p:nvSpPr>
        <p:spPr>
          <a:xfrm>
            <a:off x="304800" y="914400"/>
            <a:ext cx="1905000" cy="430887"/>
          </a:xfrm>
          <a:prstGeom prst="rect">
            <a:avLst/>
          </a:prstGeom>
          <a:noFill/>
        </p:spPr>
        <p:txBody>
          <a:bodyPr wrap="square" rtlCol="0">
            <a:spAutoFit/>
          </a:bodyPr>
          <a:lstStyle/>
          <a:p>
            <a:r>
              <a:rPr lang="en-US" sz="1100" dirty="0" smtClean="0">
                <a:latin typeface="Calibri" panose="020F0502020204030204" pitchFamily="34" charset="0"/>
              </a:rPr>
              <a:t>Incoming material inspection and coil storage area.</a:t>
            </a:r>
            <a:endParaRPr lang="en-US" sz="1100" dirty="0">
              <a:latin typeface="Calibri" panose="020F0502020204030204" pitchFamily="34" charset="0"/>
            </a:endParaRPr>
          </a:p>
        </p:txBody>
      </p:sp>
    </p:spTree>
    <p:extLst>
      <p:ext uri="{BB962C8B-B14F-4D97-AF65-F5344CB8AC3E}">
        <p14:creationId xmlns:p14="http://schemas.microsoft.com/office/powerpoint/2010/main" val="12896235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36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776" y="3352800"/>
            <a:ext cx="6205322" cy="2912850"/>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681775" y="685800"/>
            <a:ext cx="6233625" cy="2514600"/>
          </a:xfrm>
          <a:prstGeom prst="rect">
            <a:avLst/>
          </a:prstGeom>
        </p:spPr>
      </p:pic>
      <p:sp>
        <p:nvSpPr>
          <p:cNvPr id="9" name="Oval 8"/>
          <p:cNvSpPr/>
          <p:nvPr/>
        </p:nvSpPr>
        <p:spPr>
          <a:xfrm rot="21540000">
            <a:off x="2903262" y="1052884"/>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C1</a:t>
            </a:r>
            <a:endParaRPr lang="en-US" dirty="0">
              <a:solidFill>
                <a:schemeClr val="accent2">
                  <a:lumMod val="75000"/>
                </a:schemeClr>
              </a:solidFill>
            </a:endParaRPr>
          </a:p>
        </p:txBody>
      </p:sp>
      <p:sp>
        <p:nvSpPr>
          <p:cNvPr id="11" name="Oval 10"/>
          <p:cNvSpPr/>
          <p:nvPr/>
        </p:nvSpPr>
        <p:spPr>
          <a:xfrm rot="21540000">
            <a:off x="2903263" y="3643038"/>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C2</a:t>
            </a:r>
            <a:endParaRPr lang="en-US" dirty="0">
              <a:solidFill>
                <a:schemeClr val="accent2">
                  <a:lumMod val="75000"/>
                </a:schemeClr>
              </a:solidFill>
            </a:endParaRPr>
          </a:p>
        </p:txBody>
      </p:sp>
      <p:sp>
        <p:nvSpPr>
          <p:cNvPr id="16" name="TextBox 15"/>
          <p:cNvSpPr txBox="1"/>
          <p:nvPr/>
        </p:nvSpPr>
        <p:spPr>
          <a:xfrm>
            <a:off x="390525" y="1050893"/>
            <a:ext cx="2124075" cy="261610"/>
          </a:xfrm>
          <a:prstGeom prst="rect">
            <a:avLst/>
          </a:prstGeom>
          <a:noFill/>
        </p:spPr>
        <p:txBody>
          <a:bodyPr wrap="square" rtlCol="0">
            <a:spAutoFit/>
          </a:bodyPr>
          <a:lstStyle/>
          <a:p>
            <a:r>
              <a:rPr lang="en-US" sz="1100" dirty="0" smtClean="0">
                <a:latin typeface="Calibri" panose="020F0502020204030204" pitchFamily="34" charset="0"/>
              </a:rPr>
              <a:t>Staging area for metal enclosures.</a:t>
            </a:r>
            <a:endParaRPr lang="en-US" sz="1100" dirty="0">
              <a:latin typeface="Calibri" panose="020F0502020204030204" pitchFamily="34" charset="0"/>
            </a:endParaRPr>
          </a:p>
        </p:txBody>
      </p:sp>
      <p:sp>
        <p:nvSpPr>
          <p:cNvPr id="17" name="TextBox 16"/>
          <p:cNvSpPr txBox="1"/>
          <p:nvPr/>
        </p:nvSpPr>
        <p:spPr>
          <a:xfrm>
            <a:off x="390525" y="3604058"/>
            <a:ext cx="1905000" cy="600164"/>
          </a:xfrm>
          <a:prstGeom prst="rect">
            <a:avLst/>
          </a:prstGeom>
          <a:noFill/>
        </p:spPr>
        <p:txBody>
          <a:bodyPr wrap="square" rtlCol="0">
            <a:spAutoFit/>
          </a:bodyPr>
          <a:lstStyle/>
          <a:p>
            <a:r>
              <a:rPr lang="en-US" sz="1100" dirty="0" smtClean="0">
                <a:latin typeface="Calibri" panose="020F0502020204030204" pitchFamily="34" charset="0"/>
              </a:rPr>
              <a:t>Interior view of the painting room with powder coating line and 3 booths.</a:t>
            </a:r>
            <a:endParaRPr lang="en-US" sz="1100" dirty="0">
              <a:latin typeface="Calibri" panose="020F0502020204030204" pitchFamily="34" charset="0"/>
            </a:endParaRPr>
          </a:p>
        </p:txBody>
      </p:sp>
    </p:spTree>
    <p:extLst>
      <p:ext uri="{BB962C8B-B14F-4D97-AF65-F5344CB8AC3E}">
        <p14:creationId xmlns:p14="http://schemas.microsoft.com/office/powerpoint/2010/main" val="11783562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37</a:t>
            </a:fld>
            <a:endParaRPr lang="en-U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667000" y="604284"/>
            <a:ext cx="6105525" cy="26670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67000" y="3429000"/>
            <a:ext cx="6105525" cy="2986787"/>
          </a:xfrm>
          <a:prstGeom prst="rect">
            <a:avLst/>
          </a:prstGeom>
        </p:spPr>
      </p:pic>
      <p:sp>
        <p:nvSpPr>
          <p:cNvPr id="11" name="Oval 10"/>
          <p:cNvSpPr/>
          <p:nvPr/>
        </p:nvSpPr>
        <p:spPr>
          <a:xfrm rot="21540000">
            <a:off x="2814771" y="3866779"/>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D2</a:t>
            </a:r>
            <a:endParaRPr lang="en-US" dirty="0">
              <a:solidFill>
                <a:schemeClr val="accent2">
                  <a:lumMod val="75000"/>
                </a:schemeClr>
              </a:solidFill>
            </a:endParaRPr>
          </a:p>
        </p:txBody>
      </p:sp>
      <p:sp>
        <p:nvSpPr>
          <p:cNvPr id="15" name="Oval 14"/>
          <p:cNvSpPr/>
          <p:nvPr/>
        </p:nvSpPr>
        <p:spPr>
          <a:xfrm rot="21540000">
            <a:off x="2926304" y="1152730"/>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D1</a:t>
            </a:r>
            <a:endParaRPr lang="en-US" dirty="0">
              <a:solidFill>
                <a:schemeClr val="accent2">
                  <a:lumMod val="75000"/>
                </a:schemeClr>
              </a:solidFill>
            </a:endParaRPr>
          </a:p>
        </p:txBody>
      </p:sp>
      <p:sp>
        <p:nvSpPr>
          <p:cNvPr id="16" name="TextBox 15"/>
          <p:cNvSpPr txBox="1"/>
          <p:nvPr/>
        </p:nvSpPr>
        <p:spPr>
          <a:xfrm>
            <a:off x="409575" y="1051987"/>
            <a:ext cx="1905000" cy="430887"/>
          </a:xfrm>
          <a:prstGeom prst="rect">
            <a:avLst/>
          </a:prstGeom>
          <a:noFill/>
        </p:spPr>
        <p:txBody>
          <a:bodyPr wrap="square" rtlCol="0">
            <a:spAutoFit/>
          </a:bodyPr>
          <a:lstStyle/>
          <a:p>
            <a:r>
              <a:rPr lang="en-US" sz="1100" dirty="0" smtClean="0">
                <a:latin typeface="Calibri" panose="020F0502020204030204" pitchFamily="34" charset="0"/>
              </a:rPr>
              <a:t>Wide isle between high storage racking and crib area.</a:t>
            </a:r>
            <a:endParaRPr lang="en-US" sz="1100" dirty="0">
              <a:latin typeface="Calibri" panose="020F0502020204030204" pitchFamily="34" charset="0"/>
            </a:endParaRPr>
          </a:p>
        </p:txBody>
      </p:sp>
      <p:sp>
        <p:nvSpPr>
          <p:cNvPr id="17" name="TextBox 16"/>
          <p:cNvSpPr txBox="1"/>
          <p:nvPr/>
        </p:nvSpPr>
        <p:spPr>
          <a:xfrm>
            <a:off x="457200" y="3836562"/>
            <a:ext cx="1905000" cy="261610"/>
          </a:xfrm>
          <a:prstGeom prst="rect">
            <a:avLst/>
          </a:prstGeom>
          <a:noFill/>
        </p:spPr>
        <p:txBody>
          <a:bodyPr wrap="square" rtlCol="0">
            <a:spAutoFit/>
          </a:bodyPr>
          <a:lstStyle/>
          <a:p>
            <a:r>
              <a:rPr lang="en-US" sz="1100" dirty="0" smtClean="0">
                <a:latin typeface="Calibri" panose="020F0502020204030204" pitchFamily="34" charset="0"/>
              </a:rPr>
              <a:t>Fabrication area.</a:t>
            </a:r>
            <a:endParaRPr lang="en-US" sz="1100" dirty="0">
              <a:latin typeface="Calibri" panose="020F0502020204030204" pitchFamily="34" charset="0"/>
            </a:endParaRPr>
          </a:p>
        </p:txBody>
      </p:sp>
    </p:spTree>
    <p:extLst>
      <p:ext uri="{BB962C8B-B14F-4D97-AF65-F5344CB8AC3E}">
        <p14:creationId xmlns:p14="http://schemas.microsoft.com/office/powerpoint/2010/main" val="1602067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38</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701250" y="559526"/>
            <a:ext cx="6214150" cy="2945674"/>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701250" y="3657600"/>
            <a:ext cx="6214150" cy="2753833"/>
          </a:xfrm>
          <a:prstGeom prst="rect">
            <a:avLst/>
          </a:prstGeom>
        </p:spPr>
      </p:pic>
      <p:sp>
        <p:nvSpPr>
          <p:cNvPr id="7" name="Oval 6"/>
          <p:cNvSpPr/>
          <p:nvPr/>
        </p:nvSpPr>
        <p:spPr>
          <a:xfrm rot="21540000">
            <a:off x="2864879" y="3875035"/>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B1</a:t>
            </a:r>
            <a:endParaRPr lang="en-US" dirty="0">
              <a:solidFill>
                <a:schemeClr val="accent2">
                  <a:lumMod val="75000"/>
                </a:schemeClr>
              </a:solidFill>
            </a:endParaRPr>
          </a:p>
        </p:txBody>
      </p:sp>
      <p:sp>
        <p:nvSpPr>
          <p:cNvPr id="8" name="Oval 7"/>
          <p:cNvSpPr/>
          <p:nvPr/>
        </p:nvSpPr>
        <p:spPr>
          <a:xfrm rot="21540000">
            <a:off x="6936184" y="4803122"/>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B2</a:t>
            </a:r>
            <a:endParaRPr lang="en-US" dirty="0">
              <a:solidFill>
                <a:schemeClr val="accent2">
                  <a:lumMod val="75000"/>
                </a:schemeClr>
              </a:solidFill>
            </a:endParaRPr>
          </a:p>
        </p:txBody>
      </p:sp>
      <p:sp>
        <p:nvSpPr>
          <p:cNvPr id="13" name="Oval 12"/>
          <p:cNvSpPr/>
          <p:nvPr/>
        </p:nvSpPr>
        <p:spPr>
          <a:xfrm rot="21540000">
            <a:off x="2864879" y="887960"/>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E2</a:t>
            </a:r>
            <a:endParaRPr lang="en-US" dirty="0">
              <a:solidFill>
                <a:schemeClr val="accent2">
                  <a:lumMod val="75000"/>
                </a:schemeClr>
              </a:solidFill>
            </a:endParaRPr>
          </a:p>
        </p:txBody>
      </p:sp>
      <p:sp>
        <p:nvSpPr>
          <p:cNvPr id="16" name="TextBox 15"/>
          <p:cNvSpPr txBox="1"/>
          <p:nvPr/>
        </p:nvSpPr>
        <p:spPr>
          <a:xfrm>
            <a:off x="381000" y="885969"/>
            <a:ext cx="1715583" cy="430887"/>
          </a:xfrm>
          <a:prstGeom prst="rect">
            <a:avLst/>
          </a:prstGeom>
          <a:noFill/>
        </p:spPr>
        <p:txBody>
          <a:bodyPr wrap="square" rtlCol="0">
            <a:spAutoFit/>
          </a:bodyPr>
          <a:lstStyle/>
          <a:p>
            <a:r>
              <a:rPr lang="en-US" sz="1100" dirty="0" smtClean="0">
                <a:latin typeface="Calibri" panose="020F0502020204030204" pitchFamily="34" charset="0"/>
              </a:rPr>
              <a:t>Shipping area with outbound elevated docks.</a:t>
            </a:r>
            <a:endParaRPr lang="en-US" sz="1100" dirty="0">
              <a:latin typeface="Calibri" panose="020F0502020204030204" pitchFamily="34" charset="0"/>
            </a:endParaRPr>
          </a:p>
        </p:txBody>
      </p:sp>
      <p:sp>
        <p:nvSpPr>
          <p:cNvPr id="17" name="TextBox 16"/>
          <p:cNvSpPr txBox="1"/>
          <p:nvPr/>
        </p:nvSpPr>
        <p:spPr>
          <a:xfrm>
            <a:off x="419100" y="3806346"/>
            <a:ext cx="2095500" cy="430887"/>
          </a:xfrm>
          <a:prstGeom prst="rect">
            <a:avLst/>
          </a:prstGeom>
          <a:noFill/>
        </p:spPr>
        <p:txBody>
          <a:bodyPr wrap="square" rtlCol="0">
            <a:spAutoFit/>
          </a:bodyPr>
          <a:lstStyle/>
          <a:p>
            <a:r>
              <a:rPr lang="en-US" sz="1100" dirty="0" smtClean="0">
                <a:latin typeface="Calibri" panose="020F0502020204030204" pitchFamily="34" charset="0"/>
              </a:rPr>
              <a:t>South side of the building - inbound shipping elevated docks.</a:t>
            </a:r>
            <a:endParaRPr lang="en-US" sz="1100" dirty="0">
              <a:latin typeface="Calibri" panose="020F0502020204030204" pitchFamily="34" charset="0"/>
            </a:endParaRPr>
          </a:p>
        </p:txBody>
      </p:sp>
    </p:spTree>
    <p:extLst>
      <p:ext uri="{BB962C8B-B14F-4D97-AF65-F5344CB8AC3E}">
        <p14:creationId xmlns:p14="http://schemas.microsoft.com/office/powerpoint/2010/main" val="818416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39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250" y="542925"/>
            <a:ext cx="6205440" cy="28194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1251" y="3477733"/>
            <a:ext cx="6198910" cy="2971800"/>
          </a:xfrm>
          <a:prstGeom prst="rect">
            <a:avLst/>
          </a:prstGeom>
        </p:spPr>
      </p:pic>
      <p:sp>
        <p:nvSpPr>
          <p:cNvPr id="7" name="Oval 6"/>
          <p:cNvSpPr/>
          <p:nvPr/>
        </p:nvSpPr>
        <p:spPr>
          <a:xfrm rot="21540000">
            <a:off x="2760667" y="3738175"/>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B1</a:t>
            </a:r>
            <a:endParaRPr lang="en-US" dirty="0">
              <a:solidFill>
                <a:schemeClr val="accent2">
                  <a:lumMod val="75000"/>
                </a:schemeClr>
              </a:solidFill>
            </a:endParaRPr>
          </a:p>
        </p:txBody>
      </p:sp>
      <p:sp>
        <p:nvSpPr>
          <p:cNvPr id="9" name="Oval 8"/>
          <p:cNvSpPr/>
          <p:nvPr/>
        </p:nvSpPr>
        <p:spPr>
          <a:xfrm rot="21540000">
            <a:off x="2760666" y="672555"/>
            <a:ext cx="230163" cy="229402"/>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C1</a:t>
            </a:r>
            <a:endParaRPr lang="en-US" dirty="0">
              <a:solidFill>
                <a:schemeClr val="accent2">
                  <a:lumMod val="75000"/>
                </a:schemeClr>
              </a:solidFill>
            </a:endParaRPr>
          </a:p>
        </p:txBody>
      </p:sp>
      <p:sp>
        <p:nvSpPr>
          <p:cNvPr id="16" name="TextBox 15"/>
          <p:cNvSpPr txBox="1"/>
          <p:nvPr/>
        </p:nvSpPr>
        <p:spPr>
          <a:xfrm>
            <a:off x="380999" y="632081"/>
            <a:ext cx="1905000" cy="261610"/>
          </a:xfrm>
          <a:prstGeom prst="rect">
            <a:avLst/>
          </a:prstGeom>
          <a:noFill/>
        </p:spPr>
        <p:txBody>
          <a:bodyPr wrap="square" rtlCol="0">
            <a:spAutoFit/>
          </a:bodyPr>
          <a:lstStyle/>
          <a:p>
            <a:r>
              <a:rPr lang="en-US" sz="1100" dirty="0" smtClean="0">
                <a:latin typeface="Calibri" panose="020F0502020204030204" pitchFamily="34" charset="0"/>
              </a:rPr>
              <a:t>Metal parts racking area.</a:t>
            </a:r>
            <a:endParaRPr lang="en-US" sz="1100" dirty="0">
              <a:latin typeface="Calibri" panose="020F0502020204030204" pitchFamily="34" charset="0"/>
            </a:endParaRPr>
          </a:p>
        </p:txBody>
      </p:sp>
      <p:sp>
        <p:nvSpPr>
          <p:cNvPr id="17" name="TextBox 16"/>
          <p:cNvSpPr txBox="1"/>
          <p:nvPr/>
        </p:nvSpPr>
        <p:spPr>
          <a:xfrm>
            <a:off x="380999" y="3707958"/>
            <a:ext cx="1905000" cy="261610"/>
          </a:xfrm>
          <a:prstGeom prst="rect">
            <a:avLst/>
          </a:prstGeom>
          <a:noFill/>
        </p:spPr>
        <p:txBody>
          <a:bodyPr wrap="square" rtlCol="0">
            <a:spAutoFit/>
          </a:bodyPr>
          <a:lstStyle/>
          <a:p>
            <a:r>
              <a:rPr lang="en-US" sz="1100" dirty="0" smtClean="0">
                <a:latin typeface="Calibri" panose="020F0502020204030204" pitchFamily="34" charset="0"/>
              </a:rPr>
              <a:t>Fabrication area.</a:t>
            </a:r>
            <a:endParaRPr lang="en-US" sz="1100" dirty="0">
              <a:latin typeface="Calibri" panose="020F0502020204030204" pitchFamily="34" charset="0"/>
            </a:endParaRPr>
          </a:p>
        </p:txBody>
      </p:sp>
    </p:spTree>
    <p:extLst>
      <p:ext uri="{BB962C8B-B14F-4D97-AF65-F5344CB8AC3E}">
        <p14:creationId xmlns:p14="http://schemas.microsoft.com/office/powerpoint/2010/main" val="4258839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1"/>
          <p:cNvSpPr txBox="1"/>
          <p:nvPr/>
        </p:nvSpPr>
        <p:spPr>
          <a:xfrm>
            <a:off x="457200" y="696433"/>
            <a:ext cx="8229600" cy="5715000"/>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b="1" u="sng" dirty="0" smtClean="0">
                <a:latin typeface="Calibri" panose="020F0502020204030204" pitchFamily="34" charset="0"/>
              </a:rPr>
              <a:t>CONTENTS </a:t>
            </a:r>
          </a:p>
          <a:p>
            <a:r>
              <a:rPr lang="en-US" dirty="0" smtClean="0">
                <a:latin typeface="Calibri" panose="020F0502020204030204" pitchFamily="34" charset="0"/>
              </a:rPr>
              <a:t>The information contained herein are provided for test planning purposes.</a:t>
            </a:r>
            <a:endParaRPr lang="en-US" b="1" dirty="0" smtClean="0">
              <a:latin typeface="Calibri" panose="020F0502020204030204" pitchFamily="34" charset="0"/>
            </a:endParaRPr>
          </a:p>
          <a:p>
            <a:endParaRPr lang="en-US" b="1" dirty="0" smtClean="0">
              <a:latin typeface="Calibri" panose="020F0502020204030204" pitchFamily="34" charset="0"/>
            </a:endParaRPr>
          </a:p>
          <a:p>
            <a:endParaRPr lang="en-US" b="1" dirty="0" smtClean="0">
              <a:latin typeface="Calibri" panose="020F0502020204030204" pitchFamily="34" charset="0"/>
            </a:endParaRPr>
          </a:p>
          <a:p>
            <a:r>
              <a:rPr lang="en-US" b="1" dirty="0" smtClean="0">
                <a:latin typeface="Calibri" panose="020F0502020204030204" pitchFamily="34" charset="0"/>
              </a:rPr>
              <a:t>LOCATION AND BUILDING INFORMATION</a:t>
            </a:r>
            <a:endParaRPr lang="en-US" b="1" dirty="0">
              <a:latin typeface="Calibri" panose="020F0502020204030204" pitchFamily="34" charset="0"/>
            </a:endParaRPr>
          </a:p>
          <a:p>
            <a:pPr marL="285750" lvl="1" indent="-171450">
              <a:buFont typeface="Arial" panose="020B0604020202020204" pitchFamily="34" charset="0"/>
              <a:buChar char="•"/>
            </a:pPr>
            <a:r>
              <a:rPr lang="en-US" dirty="0" smtClean="0">
                <a:latin typeface="Calibri" panose="020F0502020204030204" pitchFamily="34" charset="0"/>
              </a:rPr>
              <a:t>Google maps with aerial photos of the buildings provide location context available line-of-site paths (parking lots, streets) for range testing purposes (inside of the building to outside distance available for range testing purposes).</a:t>
            </a:r>
          </a:p>
          <a:p>
            <a:pPr marL="285750" lvl="1" indent="-171450">
              <a:buFont typeface="Arial" panose="020B0604020202020204" pitchFamily="34" charset="0"/>
              <a:buChar char="•"/>
            </a:pPr>
            <a:r>
              <a:rPr lang="en-US" baseline="0" dirty="0" smtClean="0">
                <a:latin typeface="Calibri" panose="020F0502020204030204" pitchFamily="34" charset="0"/>
              </a:rPr>
              <a:t>General building information (area, # offices, column span, ceiling height,</a:t>
            </a:r>
            <a:r>
              <a:rPr lang="en-US" dirty="0" smtClean="0">
                <a:latin typeface="Calibri" panose="020F0502020204030204" pitchFamily="34" charset="0"/>
              </a:rPr>
              <a:t> etc.).</a:t>
            </a:r>
            <a:r>
              <a:rPr lang="en-US" baseline="0" dirty="0" smtClean="0">
                <a:latin typeface="Calibri" panose="020F0502020204030204" pitchFamily="34" charset="0"/>
              </a:rPr>
              <a:t> </a:t>
            </a:r>
          </a:p>
          <a:p>
            <a:endParaRPr lang="en-US" dirty="0">
              <a:latin typeface="Calibri" panose="020F0502020204030204" pitchFamily="34" charset="0"/>
            </a:endParaRPr>
          </a:p>
          <a:p>
            <a:r>
              <a:rPr lang="en-US" b="1" dirty="0" smtClean="0">
                <a:latin typeface="Calibri" panose="020F0502020204030204" pitchFamily="34" charset="0"/>
              </a:rPr>
              <a:t>BUILDING LAYOUT</a:t>
            </a:r>
          </a:p>
          <a:p>
            <a:r>
              <a:rPr lang="en-US" dirty="0" smtClean="0">
                <a:latin typeface="Calibri" panose="020F0502020204030204" pitchFamily="34" charset="0"/>
              </a:rPr>
              <a:t>Building layouts are provided from existing architectural drawings along with schematics that  show the various work environment areas.  </a:t>
            </a:r>
          </a:p>
          <a:p>
            <a:endParaRPr lang="en-US" b="1" dirty="0" smtClean="0">
              <a:latin typeface="Calibri" panose="020F0502020204030204" pitchFamily="34" charset="0"/>
            </a:endParaRPr>
          </a:p>
          <a:p>
            <a:r>
              <a:rPr lang="en-US" b="1" dirty="0" smtClean="0">
                <a:latin typeface="Calibri" panose="020F0502020204030204" pitchFamily="34" charset="0"/>
              </a:rPr>
              <a:t>WORK ENVIRONMENT AREAS</a:t>
            </a:r>
          </a:p>
          <a:p>
            <a:r>
              <a:rPr lang="en-US" dirty="0" smtClean="0">
                <a:latin typeface="Calibri" panose="020F0502020204030204" pitchFamily="34" charset="0"/>
              </a:rPr>
              <a:t>The work environment areas are grouped in zones in order to provide context regarding the typical building areas and equipment related to workflow.  Typical area zones are: Offices, In-plant offices and utility rooms (supervisory, QA, testing, WC, etc.), Shipping/Receiving docks and staging areas, Warehouse/Storage, Manufacturing (various operations such as fabrication, assembly, painting/coating, etc.).</a:t>
            </a:r>
            <a:endParaRPr lang="en-US" dirty="0">
              <a:latin typeface="Calibri" panose="020F0502020204030204" pitchFamily="34" charset="0"/>
            </a:endParaRPr>
          </a:p>
          <a:p>
            <a:endParaRPr lang="en-US" b="1" dirty="0" smtClean="0">
              <a:latin typeface="Calibri" panose="020F0502020204030204" pitchFamily="34" charset="0"/>
            </a:endParaRPr>
          </a:p>
          <a:p>
            <a:r>
              <a:rPr lang="en-US" b="1" dirty="0" smtClean="0">
                <a:latin typeface="Calibri" panose="020F0502020204030204" pitchFamily="34" charset="0"/>
              </a:rPr>
              <a:t>INTERIOR SPACE OBSTRUCTIONS</a:t>
            </a:r>
          </a:p>
          <a:p>
            <a:r>
              <a:rPr lang="en-US" dirty="0" smtClean="0">
                <a:latin typeface="Calibri" panose="020F0502020204030204" pitchFamily="34" charset="0"/>
              </a:rPr>
              <a:t>The symbols below are used to describe the type and density of the various space obstructions in each zone.  In order to assess the relative impact on the wireless range the obstruction level (Low, Medium, High) will be mapped against the location placement of all SR devices (Zone, Device #, Placement Height, Antenna Type, Location Description, Obstruction Level).</a:t>
            </a:r>
          </a:p>
          <a:p>
            <a:endParaRPr lang="en-US" b="1" dirty="0">
              <a:latin typeface="Calibri" panose="020F0502020204030204" pitchFamily="34" charset="0"/>
            </a:endParaRPr>
          </a:p>
          <a:p>
            <a:pPr marL="1143000" indent="-285750">
              <a:spcBef>
                <a:spcPts val="600"/>
              </a:spcBef>
              <a:spcAft>
                <a:spcPts val="600"/>
              </a:spcAft>
              <a:buFont typeface="Arial" panose="020B0604020202020204" pitchFamily="34" charset="0"/>
              <a:buChar char="•"/>
            </a:pPr>
            <a:r>
              <a:rPr lang="en-US" b="1" dirty="0">
                <a:latin typeface="Calibri" panose="020F0502020204030204" pitchFamily="34" charset="0"/>
              </a:rPr>
              <a:t>Low: </a:t>
            </a:r>
            <a:r>
              <a:rPr lang="en-US" dirty="0" smtClean="0">
                <a:latin typeface="Calibri" panose="020F0502020204030204" pitchFamily="34" charset="0"/>
              </a:rPr>
              <a:t>Open space/isles, material staging/handling, </a:t>
            </a:r>
            <a:r>
              <a:rPr lang="en-US" dirty="0">
                <a:latin typeface="Calibri" panose="020F0502020204030204" pitchFamily="34" charset="0"/>
              </a:rPr>
              <a:t>tables and pallets with steel cabinets - avg. height &lt; 5’.</a:t>
            </a:r>
          </a:p>
          <a:p>
            <a:pPr marL="1143000" indent="-285750">
              <a:spcBef>
                <a:spcPts val="600"/>
              </a:spcBef>
              <a:spcAft>
                <a:spcPts val="600"/>
              </a:spcAft>
              <a:buFont typeface="Arial" panose="020B0604020202020204" pitchFamily="34" charset="0"/>
              <a:buChar char="•"/>
            </a:pPr>
            <a:r>
              <a:rPr lang="en-US" b="1" dirty="0">
                <a:latin typeface="Calibri" panose="020F0502020204030204" pitchFamily="34" charset="0"/>
              </a:rPr>
              <a:t>Medium: </a:t>
            </a:r>
            <a:r>
              <a:rPr lang="en-US" dirty="0" smtClean="0">
                <a:latin typeface="Calibri" panose="020F0502020204030204" pitchFamily="34" charset="0"/>
              </a:rPr>
              <a:t>Closed office walls, </a:t>
            </a:r>
            <a:r>
              <a:rPr lang="en-US" dirty="0">
                <a:latin typeface="Calibri" panose="020F0502020204030204" pitchFamily="34" charset="0"/>
              </a:rPr>
              <a:t>h</a:t>
            </a:r>
            <a:r>
              <a:rPr lang="en-US" dirty="0" smtClean="0">
                <a:latin typeface="Calibri" panose="020F0502020204030204" pitchFamily="34" charset="0"/>
              </a:rPr>
              <a:t>eavy </a:t>
            </a:r>
            <a:r>
              <a:rPr lang="en-US" dirty="0">
                <a:latin typeface="Calibri" panose="020F0502020204030204" pitchFamily="34" charset="0"/>
              </a:rPr>
              <a:t>presses and fabrication equipment – avg. height 6’ – 10’.</a:t>
            </a:r>
          </a:p>
          <a:p>
            <a:pPr marL="1143000" indent="-285750">
              <a:spcBef>
                <a:spcPts val="600"/>
              </a:spcBef>
              <a:spcAft>
                <a:spcPts val="600"/>
              </a:spcAft>
              <a:buFont typeface="Arial" panose="020B0604020202020204" pitchFamily="34" charset="0"/>
              <a:buChar char="•"/>
            </a:pPr>
            <a:r>
              <a:rPr lang="en-US" b="1" dirty="0">
                <a:latin typeface="Calibri" panose="020F0502020204030204" pitchFamily="34" charset="0"/>
              </a:rPr>
              <a:t>High: </a:t>
            </a:r>
            <a:r>
              <a:rPr lang="en-US" dirty="0">
                <a:latin typeface="Calibri" panose="020F0502020204030204" pitchFamily="34" charset="0"/>
              </a:rPr>
              <a:t>Steel racking with dense metal parts, equipment, walls with dense wiring,  mezzanines, ductwork, etc. avg. height 10’ – 20’+ </a:t>
            </a:r>
          </a:p>
          <a:p>
            <a:endParaRPr lang="en-US" b="1" dirty="0" smtClean="0">
              <a:latin typeface="Calibri" panose="020F0502020204030204" pitchFamily="34" charset="0"/>
            </a:endParaRPr>
          </a:p>
          <a:p>
            <a:endParaRPr lang="en-US" b="1" dirty="0">
              <a:latin typeface="Calibri" panose="020F0502020204030204" pitchFamily="34" charset="0"/>
            </a:endParaRPr>
          </a:p>
          <a:p>
            <a:r>
              <a:rPr lang="en-US" b="1" dirty="0" smtClean="0">
                <a:latin typeface="Calibri" panose="020F0502020204030204" pitchFamily="34" charset="0"/>
              </a:rPr>
              <a:t>AREA PHOTOS</a:t>
            </a:r>
            <a:endParaRPr lang="en-US" b="1" dirty="0">
              <a:latin typeface="Calibri" panose="020F0502020204030204" pitchFamily="34" charset="0"/>
            </a:endParaRPr>
          </a:p>
          <a:p>
            <a:r>
              <a:rPr lang="en-US" dirty="0" smtClean="0">
                <a:latin typeface="Calibri" panose="020F0502020204030204" pitchFamily="34" charset="0"/>
              </a:rPr>
              <a:t>Photos representative of the described areas.</a:t>
            </a:r>
          </a:p>
        </p:txBody>
      </p:sp>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4</a:t>
            </a:fld>
            <a:endParaRPr lang="en-US"/>
          </a:p>
        </p:txBody>
      </p:sp>
      <p:grpSp>
        <p:nvGrpSpPr>
          <p:cNvPr id="4" name="Group 3"/>
          <p:cNvGrpSpPr/>
          <p:nvPr/>
        </p:nvGrpSpPr>
        <p:grpSpPr>
          <a:xfrm>
            <a:off x="1219200" y="4419600"/>
            <a:ext cx="375287" cy="1153584"/>
            <a:chOff x="2072638" y="5341003"/>
            <a:chExt cx="422912" cy="1231247"/>
          </a:xfrm>
        </p:grpSpPr>
        <p:sp>
          <p:nvSpPr>
            <p:cNvPr id="5" name="Hexagon 4"/>
            <p:cNvSpPr/>
            <p:nvPr/>
          </p:nvSpPr>
          <p:spPr>
            <a:xfrm>
              <a:off x="2082163" y="5341003"/>
              <a:ext cx="413387" cy="373938"/>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6" name="Hexagon 5"/>
            <p:cNvSpPr/>
            <p:nvPr/>
          </p:nvSpPr>
          <p:spPr>
            <a:xfrm>
              <a:off x="2082163" y="6198312"/>
              <a:ext cx="413387" cy="373938"/>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7" name="Hexagon 6"/>
            <p:cNvSpPr/>
            <p:nvPr/>
          </p:nvSpPr>
          <p:spPr>
            <a:xfrm>
              <a:off x="2072638" y="5775802"/>
              <a:ext cx="413387" cy="373938"/>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grpSp>
    </p:spTree>
    <p:extLst>
      <p:ext uri="{BB962C8B-B14F-4D97-AF65-F5344CB8AC3E}">
        <p14:creationId xmlns:p14="http://schemas.microsoft.com/office/powerpoint/2010/main" val="299487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1"/>
          <p:cNvSpPr txBox="1"/>
          <p:nvPr/>
        </p:nvSpPr>
        <p:spPr>
          <a:xfrm>
            <a:off x="413467" y="609600"/>
            <a:ext cx="8341581" cy="5872038"/>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b="1" u="sng" dirty="0" smtClean="0">
                <a:latin typeface="Calibri" panose="020F0502020204030204" pitchFamily="34" charset="0"/>
              </a:rPr>
              <a:t>1. Wireless Testing Protocol – Detailed Description </a:t>
            </a:r>
          </a:p>
          <a:p>
            <a:endParaRPr lang="en-US" b="1" dirty="0">
              <a:latin typeface="Calibri" panose="020F0502020204030204" pitchFamily="34" charset="0"/>
            </a:endParaRPr>
          </a:p>
          <a:p>
            <a:r>
              <a:rPr lang="en-US" dirty="0" smtClean="0">
                <a:latin typeface="Calibri" panose="020F0502020204030204" pitchFamily="34" charset="0"/>
              </a:rPr>
              <a:t>Insert here….</a:t>
            </a:r>
            <a:endParaRPr lang="en-US" dirty="0">
              <a:latin typeface="Calibri" panose="020F0502020204030204" pitchFamily="34" charset="0"/>
            </a:endParaRPr>
          </a:p>
          <a:p>
            <a:endParaRPr lang="en-US" dirty="0" smtClean="0">
              <a:latin typeface="Calibri" panose="020F0502020204030204" pitchFamily="34" charset="0"/>
            </a:endParaRPr>
          </a:p>
          <a:p>
            <a:r>
              <a:rPr lang="en-US" dirty="0" smtClean="0">
                <a:latin typeface="Calibri" panose="020F0502020204030204" pitchFamily="34" charset="0"/>
              </a:rPr>
              <a:t>  </a:t>
            </a:r>
          </a:p>
        </p:txBody>
      </p:sp>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40</a:t>
            </a:fld>
            <a:endParaRPr lang="en-US" dirty="0"/>
          </a:p>
        </p:txBody>
      </p:sp>
    </p:spTree>
    <p:extLst>
      <p:ext uri="{BB962C8B-B14F-4D97-AF65-F5344CB8AC3E}">
        <p14:creationId xmlns:p14="http://schemas.microsoft.com/office/powerpoint/2010/main" val="11211454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3"/>
          </a:xfrm>
        </p:spPr>
        <p:txBody>
          <a:bodyPr/>
          <a:lstStyle/>
          <a:p>
            <a:pPr lvl="0"/>
            <a:r>
              <a:rPr lang="en-US" sz="1200" b="1" dirty="0">
                <a:latin typeface="Calibri" panose="020F0502020204030204" pitchFamily="34" charset="0"/>
                <a:cs typeface="Calibri" panose="020F0502020204030204" pitchFamily="34" charset="0"/>
              </a:rPr>
              <a:t>Test </a:t>
            </a:r>
            <a:r>
              <a:rPr lang="en-US" sz="1200" b="1" dirty="0" smtClean="0">
                <a:latin typeface="Calibri" panose="020F0502020204030204" pitchFamily="34" charset="0"/>
                <a:cs typeface="Calibri" panose="020F0502020204030204" pitchFamily="34" charset="0"/>
              </a:rPr>
              <a:t>Set-up</a:t>
            </a:r>
          </a:p>
          <a:p>
            <a:r>
              <a:rPr lang="en-US" sz="1200" dirty="0">
                <a:latin typeface="Calibri" panose="020F0502020204030204" pitchFamily="34" charset="0"/>
                <a:cs typeface="Calibri" panose="020F0502020204030204" pitchFamily="34" charset="0"/>
              </a:rPr>
              <a:t>All the device connected to Coordinator can configure via PC Simulator. </a:t>
            </a:r>
          </a:p>
          <a:p>
            <a:r>
              <a:rPr lang="en-US" sz="1200" dirty="0">
                <a:latin typeface="Calibri" panose="020F0502020204030204" pitchFamily="34" charset="0"/>
                <a:cs typeface="Calibri" panose="020F0502020204030204" pitchFamily="34" charset="0"/>
              </a:rPr>
              <a:t>By default all the SR device came with Router configuration built in.</a:t>
            </a:r>
          </a:p>
          <a:p>
            <a:r>
              <a:rPr lang="en-US" sz="1200" dirty="0">
                <a:latin typeface="Calibri" panose="020F0502020204030204" pitchFamily="34" charset="0"/>
                <a:cs typeface="Calibri" panose="020F0502020204030204" pitchFamily="34" charset="0"/>
              </a:rPr>
              <a:t>By default maximum 40 number of Router can connect to Coordinator directly.</a:t>
            </a:r>
          </a:p>
          <a:p>
            <a:r>
              <a:rPr lang="en-US" sz="1200" dirty="0">
                <a:latin typeface="Calibri" panose="020F0502020204030204" pitchFamily="34" charset="0"/>
                <a:cs typeface="Calibri" panose="020F0502020204030204" pitchFamily="34" charset="0"/>
              </a:rPr>
              <a:t>When mention number of Router devices added in Coordinator device, Coordinator will not allow more devices as a Router. </a:t>
            </a:r>
          </a:p>
          <a:p>
            <a:r>
              <a:rPr lang="en-US" sz="1200" dirty="0">
                <a:latin typeface="Calibri" panose="020F0502020204030204" pitchFamily="34" charset="0"/>
                <a:cs typeface="Calibri" panose="020F0502020204030204" pitchFamily="34" charset="0"/>
              </a:rPr>
              <a:t>When user power on all the devices only first 40 Router device can connect with Coordinator directly and rest of the devices will connect as an END device.</a:t>
            </a:r>
          </a:p>
          <a:p>
            <a:r>
              <a:rPr lang="en-US" sz="1200" dirty="0">
                <a:latin typeface="Calibri" panose="020F0502020204030204" pitchFamily="34" charset="0"/>
                <a:cs typeface="Calibri" panose="020F0502020204030204" pitchFamily="34" charset="0"/>
              </a:rPr>
              <a:t>User needs to configure connected Router device as an END device to allow rest of Router device connect with Coordinator directly in first layer.</a:t>
            </a:r>
          </a:p>
          <a:p>
            <a:pPr lvl="0"/>
            <a:endParaRPr lang="en-US" sz="1400" b="1" dirty="0" smtClean="0">
              <a:latin typeface="Calibri" panose="020F0502020204030204" pitchFamily="34" charset="0"/>
              <a:cs typeface="Calibri" panose="020F0502020204030204" pitchFamily="34" charset="0"/>
            </a:endParaRPr>
          </a:p>
          <a:p>
            <a:pPr lvl="0"/>
            <a:endParaRPr lang="en-US" sz="1400" b="1" dirty="0">
              <a:latin typeface="Calibri" panose="020F0502020204030204" pitchFamily="34" charset="0"/>
              <a:cs typeface="Calibri" panose="020F0502020204030204" pitchFamily="34" charset="0"/>
            </a:endParaRPr>
          </a:p>
          <a:p>
            <a:pPr lvl="0"/>
            <a:endParaRPr lang="en-US" sz="1400" b="1" dirty="0">
              <a:latin typeface="Calibri" panose="020F0502020204030204" pitchFamily="34" charset="0"/>
              <a:cs typeface="Calibri" panose="020F0502020204030204" pitchFamily="34" charset="0"/>
            </a:endParaRPr>
          </a:p>
          <a:p>
            <a:pPr marL="0" indent="0">
              <a:buNone/>
            </a:pPr>
            <a:r>
              <a:rPr lang="en-US" sz="1200" b="1" dirty="0" smtClean="0">
                <a:latin typeface="Calibri" panose="020F0502020204030204" pitchFamily="34" charset="0"/>
                <a:cs typeface="Calibri" panose="020F0502020204030204" pitchFamily="34" charset="0"/>
              </a:rPr>
              <a:t>Latency </a:t>
            </a:r>
            <a:r>
              <a:rPr lang="en-US" sz="1200" b="1" dirty="0">
                <a:latin typeface="Calibri" panose="020F0502020204030204" pitchFamily="34" charset="0"/>
                <a:cs typeface="Calibri" panose="020F0502020204030204" pitchFamily="34" charset="0"/>
              </a:rPr>
              <a:t>Terms</a:t>
            </a:r>
          </a:p>
          <a:p>
            <a:r>
              <a:rPr lang="en-US" sz="1200" dirty="0">
                <a:latin typeface="Calibri" panose="020F0502020204030204" pitchFamily="34" charset="0"/>
                <a:cs typeface="Calibri" panose="020F0502020204030204" pitchFamily="34" charset="0"/>
              </a:rPr>
              <a:t>T</a:t>
            </a:r>
            <a:r>
              <a:rPr lang="en-US" sz="800" dirty="0">
                <a:latin typeface="Calibri" panose="020F0502020204030204" pitchFamily="34" charset="0"/>
                <a:cs typeface="Calibri" panose="020F0502020204030204" pitchFamily="34" charset="0"/>
              </a:rPr>
              <a:t>CR</a:t>
            </a:r>
            <a:r>
              <a:rPr lang="en-US" sz="1200" dirty="0">
                <a:latin typeface="Calibri" panose="020F0502020204030204" pitchFamily="34" charset="0"/>
                <a:cs typeface="Calibri" panose="020F0502020204030204" pitchFamily="34" charset="0"/>
              </a:rPr>
              <a:t> :- Time between Coordinator to Router</a:t>
            </a:r>
          </a:p>
          <a:p>
            <a:r>
              <a:rPr lang="en-US" sz="1200" dirty="0">
                <a:latin typeface="Calibri" panose="020F0502020204030204" pitchFamily="34" charset="0"/>
                <a:cs typeface="Calibri" panose="020F0502020204030204" pitchFamily="34" charset="0"/>
              </a:rPr>
              <a:t>T</a:t>
            </a:r>
            <a:r>
              <a:rPr lang="en-US" sz="800" dirty="0">
                <a:latin typeface="Calibri" panose="020F0502020204030204" pitchFamily="34" charset="0"/>
                <a:cs typeface="Calibri" panose="020F0502020204030204" pitchFamily="34" charset="0"/>
              </a:rPr>
              <a:t>RE</a:t>
            </a:r>
            <a:r>
              <a:rPr lang="en-US" sz="1200" dirty="0">
                <a:latin typeface="Calibri" panose="020F0502020204030204" pitchFamily="34" charset="0"/>
                <a:cs typeface="Calibri" panose="020F0502020204030204" pitchFamily="34" charset="0"/>
              </a:rPr>
              <a:t> :- Time between Router to END device</a:t>
            </a:r>
          </a:p>
          <a:p>
            <a:r>
              <a:rPr lang="en-US" sz="1200" dirty="0">
                <a:latin typeface="Calibri" panose="020F0502020204030204" pitchFamily="34" charset="0"/>
                <a:cs typeface="Calibri" panose="020F0502020204030204" pitchFamily="34" charset="0"/>
              </a:rPr>
              <a:t>T</a:t>
            </a:r>
            <a:r>
              <a:rPr lang="en-US" sz="800" dirty="0">
                <a:latin typeface="Calibri" panose="020F0502020204030204" pitchFamily="34" charset="0"/>
                <a:cs typeface="Calibri" panose="020F0502020204030204" pitchFamily="34" charset="0"/>
              </a:rPr>
              <a:t>ER</a:t>
            </a:r>
            <a:r>
              <a:rPr lang="en-US" sz="1200" dirty="0">
                <a:latin typeface="Calibri" panose="020F0502020204030204" pitchFamily="34" charset="0"/>
                <a:cs typeface="Calibri" panose="020F0502020204030204" pitchFamily="34" charset="0"/>
              </a:rPr>
              <a:t> :- Time between END device to Router</a:t>
            </a:r>
          </a:p>
          <a:p>
            <a:r>
              <a:rPr lang="en-US" sz="1200" dirty="0">
                <a:latin typeface="Calibri" panose="020F0502020204030204" pitchFamily="34" charset="0"/>
                <a:cs typeface="Calibri" panose="020F0502020204030204" pitchFamily="34" charset="0"/>
              </a:rPr>
              <a:t>T</a:t>
            </a:r>
            <a:r>
              <a:rPr lang="en-US" sz="800" dirty="0">
                <a:latin typeface="Calibri" panose="020F0502020204030204" pitchFamily="34" charset="0"/>
                <a:cs typeface="Calibri" panose="020F0502020204030204" pitchFamily="34" charset="0"/>
              </a:rPr>
              <a:t>RC</a:t>
            </a:r>
            <a:r>
              <a:rPr lang="en-US" sz="1200" dirty="0">
                <a:latin typeface="Calibri" panose="020F0502020204030204" pitchFamily="34" charset="0"/>
                <a:cs typeface="Calibri" panose="020F0502020204030204" pitchFamily="34" charset="0"/>
              </a:rPr>
              <a:t> :- Time between Router to Coordinator </a:t>
            </a:r>
          </a:p>
          <a:p>
            <a:pPr marL="0" indent="0">
              <a:buNone/>
            </a:pPr>
            <a:endParaRPr lang="en-US" sz="1200" dirty="0" smtClean="0"/>
          </a:p>
          <a:p>
            <a:pPr marL="0" indent="0">
              <a:buNone/>
            </a:pPr>
            <a:endParaRPr lang="en-US" dirty="0" smtClean="0"/>
          </a:p>
          <a:p>
            <a:pPr marL="0" indent="0">
              <a:buNone/>
            </a:pPr>
            <a:r>
              <a:rPr lang="en-US" sz="1050" b="1" dirty="0" smtClean="0">
                <a:latin typeface="Calibri" panose="020F0502020204030204" pitchFamily="34" charset="0"/>
                <a:cs typeface="Calibri" panose="020F0502020204030204" pitchFamily="34" charset="0"/>
              </a:rPr>
              <a:t>		    			              Network </a:t>
            </a:r>
            <a:r>
              <a:rPr lang="en-US" sz="1050" b="1" dirty="0">
                <a:latin typeface="Calibri" panose="020F0502020204030204" pitchFamily="34" charset="0"/>
                <a:cs typeface="Calibri" panose="020F0502020204030204" pitchFamily="34" charset="0"/>
              </a:rPr>
              <a:t>Diagram</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41</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690604" y="2971800"/>
            <a:ext cx="5024771" cy="2514600"/>
          </a:xfrm>
          <a:prstGeom prst="rect">
            <a:avLst/>
          </a:prstGeom>
        </p:spPr>
      </p:pic>
      <p:sp>
        <p:nvSpPr>
          <p:cNvPr id="2" name="Rectangle 1"/>
          <p:cNvSpPr/>
          <p:nvPr/>
        </p:nvSpPr>
        <p:spPr>
          <a:xfrm>
            <a:off x="457200" y="524877"/>
            <a:ext cx="8229600" cy="492443"/>
          </a:xfrm>
          <a:prstGeom prst="rect">
            <a:avLst/>
          </a:prstGeom>
        </p:spPr>
        <p:txBody>
          <a:bodyPr wrap="square">
            <a:spAutoFit/>
          </a:bodyPr>
          <a:lstStyle/>
          <a:p>
            <a:pPr marL="0" lvl="1"/>
            <a:r>
              <a:rPr lang="en-US" sz="1400" b="1" kern="0" dirty="0">
                <a:latin typeface="Calibri" panose="020F0502020204030204" pitchFamily="34" charset="0"/>
                <a:cs typeface="Calibri" panose="020F0502020204030204" pitchFamily="34" charset="0"/>
              </a:rPr>
              <a:t>SR Wireless Network </a:t>
            </a:r>
            <a:r>
              <a:rPr lang="en-US" sz="1400" b="1" kern="0" dirty="0" smtClean="0">
                <a:latin typeface="Calibri" panose="020F0502020204030204" pitchFamily="34" charset="0"/>
                <a:cs typeface="Calibri" panose="020F0502020204030204" pitchFamily="34" charset="0"/>
              </a:rPr>
              <a:t>Testing</a:t>
            </a:r>
          </a:p>
          <a:p>
            <a:pPr marL="0" lvl="1"/>
            <a:r>
              <a:rPr lang="en-US" sz="1200" b="1" kern="0" dirty="0" smtClean="0">
                <a:latin typeface="Calibri" panose="020F0502020204030204" pitchFamily="34" charset="0"/>
                <a:cs typeface="Calibri" panose="020F0502020204030204" pitchFamily="34" charset="0"/>
              </a:rPr>
              <a:t>Sample Test Architecture</a:t>
            </a:r>
            <a:endParaRPr lang="en-US" sz="1200" b="1"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19716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1"/>
            <a:r>
              <a:rPr lang="en-US" sz="1400" b="1" dirty="0" smtClean="0">
                <a:latin typeface="Calibri" panose="020F0502020204030204" pitchFamily="34" charset="0"/>
                <a:cs typeface="Calibri" panose="020F0502020204030204" pitchFamily="34" charset="0"/>
              </a:rPr>
              <a:t/>
            </a:r>
            <a:br>
              <a:rPr lang="en-US" sz="1400" b="1" dirty="0" smtClean="0">
                <a:latin typeface="Calibri" panose="020F0502020204030204" pitchFamily="34" charset="0"/>
                <a:cs typeface="Calibri" panose="020F0502020204030204" pitchFamily="34" charset="0"/>
              </a:rPr>
            </a:br>
            <a:r>
              <a:rPr lang="en-US" sz="1400" b="1" dirty="0" smtClean="0">
                <a:latin typeface="Calibri" panose="020F0502020204030204" pitchFamily="34" charset="0"/>
                <a:cs typeface="Calibri" panose="020F0502020204030204" pitchFamily="34" charset="0"/>
              </a:rPr>
              <a:t>SR </a:t>
            </a:r>
            <a:r>
              <a:rPr lang="en-US" sz="1400" b="1" dirty="0">
                <a:latin typeface="Calibri" panose="020F0502020204030204" pitchFamily="34" charset="0"/>
                <a:cs typeface="Calibri" panose="020F0502020204030204" pitchFamily="34" charset="0"/>
              </a:rPr>
              <a:t>Wireless Network Testing</a:t>
            </a:r>
            <a:br>
              <a:rPr lang="en-US" sz="1400" b="1" dirty="0">
                <a:latin typeface="Calibri" panose="020F0502020204030204" pitchFamily="34" charset="0"/>
                <a:cs typeface="Calibri" panose="020F0502020204030204" pitchFamily="34" charset="0"/>
              </a:rPr>
            </a:br>
            <a:r>
              <a:rPr lang="en-US" sz="1200" b="1" dirty="0">
                <a:latin typeface="Calibri" panose="020F0502020204030204" pitchFamily="34" charset="0"/>
                <a:cs typeface="Calibri" panose="020F0502020204030204" pitchFamily="34" charset="0"/>
              </a:rPr>
              <a:t>Definition(s) and Abbreviation(s)</a:t>
            </a:r>
            <a:br>
              <a:rPr lang="en-US" sz="1200" b="1" dirty="0">
                <a:latin typeface="Calibri" panose="020F0502020204030204" pitchFamily="34" charset="0"/>
                <a:cs typeface="Calibri" panose="020F0502020204030204" pitchFamily="34" charset="0"/>
              </a:rPr>
            </a:br>
            <a:endParaRPr lang="en-US" sz="1400" dirty="0">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628650" y="838200"/>
            <a:ext cx="7886700" cy="5715000"/>
          </a:xfrm>
        </p:spPr>
        <p:txBody>
          <a:bodyPr/>
          <a:lstStyle/>
          <a:p>
            <a:pPr marL="0" lvl="0" indent="0">
              <a:buNone/>
            </a:pPr>
            <a:r>
              <a:rPr lang="en-US" sz="1200" b="1" dirty="0">
                <a:latin typeface="Calibri" panose="020F0502020204030204" pitchFamily="34" charset="0"/>
                <a:cs typeface="Calibri" panose="020F0502020204030204" pitchFamily="34" charset="0"/>
              </a:rPr>
              <a:t>Configurable parameters for SR </a:t>
            </a:r>
            <a:r>
              <a:rPr lang="en-US" sz="1200" b="1" dirty="0" smtClean="0">
                <a:latin typeface="Calibri" panose="020F0502020204030204" pitchFamily="34" charset="0"/>
                <a:cs typeface="Calibri" panose="020F0502020204030204" pitchFamily="34" charset="0"/>
              </a:rPr>
              <a:t>devices</a:t>
            </a:r>
          </a:p>
          <a:p>
            <a:pPr marL="0" lvl="0" indent="0">
              <a:buNone/>
            </a:pPr>
            <a:r>
              <a:rPr lang="en-US" sz="1200" b="1" dirty="0" smtClean="0">
                <a:latin typeface="Calibri" panose="020F0502020204030204" pitchFamily="34" charset="0"/>
                <a:cs typeface="Calibri" panose="020F0502020204030204" pitchFamily="34" charset="0"/>
              </a:rPr>
              <a:t>Network </a:t>
            </a:r>
            <a:r>
              <a:rPr lang="en-US" sz="1200" b="1" dirty="0" smtClean="0">
                <a:latin typeface="Calibri" panose="020F0502020204030204" pitchFamily="34" charset="0"/>
                <a:cs typeface="Calibri" panose="020F0502020204030204" pitchFamily="34" charset="0"/>
              </a:rPr>
              <a:t>id:</a:t>
            </a:r>
            <a:endParaRPr lang="en-US" sz="1200" b="1" dirty="0">
              <a:latin typeface="Calibri" panose="020F0502020204030204" pitchFamily="34" charset="0"/>
              <a:cs typeface="Calibri" panose="020F0502020204030204" pitchFamily="34" charset="0"/>
            </a:endParaRPr>
          </a:p>
          <a:p>
            <a:pPr marL="0" indent="0">
              <a:buNone/>
            </a:pPr>
            <a:r>
              <a:rPr lang="en-US" sz="1100" dirty="0">
                <a:latin typeface="Calibri" panose="020F0502020204030204" pitchFamily="34" charset="0"/>
                <a:cs typeface="Calibri" panose="020F0502020204030204" pitchFamily="34" charset="0"/>
              </a:rPr>
              <a:t>Network id is the same for entire ANT network form under one Coordinator.</a:t>
            </a:r>
          </a:p>
          <a:p>
            <a:pPr marL="0" indent="0">
              <a:buNone/>
            </a:pPr>
            <a:r>
              <a:rPr lang="en-US" sz="1100" dirty="0">
                <a:latin typeface="Calibri" panose="020F0502020204030204" pitchFamily="34" charset="0"/>
                <a:cs typeface="Calibri" panose="020F0502020204030204" pitchFamily="34" charset="0"/>
              </a:rPr>
              <a:t>User can create multiple networks by selecting their network id different.</a:t>
            </a:r>
          </a:p>
          <a:p>
            <a:pPr marL="0" indent="0">
              <a:buNone/>
            </a:pPr>
            <a:r>
              <a:rPr lang="en-US" sz="1100" dirty="0">
                <a:latin typeface="Calibri" panose="020F0502020204030204" pitchFamily="34" charset="0"/>
                <a:cs typeface="Calibri" panose="020F0502020204030204" pitchFamily="34" charset="0"/>
              </a:rPr>
              <a:t> </a:t>
            </a:r>
          </a:p>
          <a:p>
            <a:pPr marL="0" indent="0">
              <a:buNone/>
            </a:pPr>
            <a:r>
              <a:rPr lang="en-US" sz="1100" b="1" dirty="0">
                <a:latin typeface="Calibri" panose="020F0502020204030204" pitchFamily="34" charset="0"/>
                <a:cs typeface="Calibri" panose="020F0502020204030204" pitchFamily="34" charset="0"/>
              </a:rPr>
              <a:t>Dev</a:t>
            </a:r>
            <a:r>
              <a:rPr lang="en-US" sz="1200" b="1" dirty="0">
                <a:latin typeface="Calibri" panose="020F0502020204030204" pitchFamily="34" charset="0"/>
                <a:cs typeface="Calibri" panose="020F0502020204030204" pitchFamily="34" charset="0"/>
              </a:rPr>
              <a:t>ice </a:t>
            </a:r>
            <a:r>
              <a:rPr lang="en-US" sz="1200" b="1" dirty="0" smtClean="0">
                <a:latin typeface="Calibri" panose="020F0502020204030204" pitchFamily="34" charset="0"/>
                <a:cs typeface="Calibri" panose="020F0502020204030204" pitchFamily="34" charset="0"/>
              </a:rPr>
              <a:t>Role:</a:t>
            </a:r>
            <a:endParaRPr lang="en-US" sz="1200" b="1" dirty="0">
              <a:latin typeface="Calibri" panose="020F0502020204030204" pitchFamily="34" charset="0"/>
              <a:cs typeface="Calibri" panose="020F0502020204030204" pitchFamily="34" charset="0"/>
            </a:endParaRPr>
          </a:p>
          <a:p>
            <a:pPr marL="0" indent="0">
              <a:buNone/>
            </a:pPr>
            <a:r>
              <a:rPr lang="en-US" sz="1100" dirty="0">
                <a:latin typeface="Calibri" panose="020F0502020204030204" pitchFamily="34" charset="0"/>
                <a:cs typeface="Calibri" panose="020F0502020204030204" pitchFamily="34" charset="0"/>
              </a:rPr>
              <a:t>There are mainly three different roles.</a:t>
            </a:r>
          </a:p>
          <a:p>
            <a:pPr lvl="0"/>
            <a:r>
              <a:rPr lang="en-US" sz="1100" dirty="0" smtClean="0">
                <a:latin typeface="Calibri" panose="020F0502020204030204" pitchFamily="34" charset="0"/>
                <a:cs typeface="Calibri" panose="020F0502020204030204" pitchFamily="34" charset="0"/>
              </a:rPr>
              <a:t>Coordinator</a:t>
            </a:r>
            <a:endParaRPr lang="en-US" sz="1100" dirty="0">
              <a:latin typeface="Calibri" panose="020F0502020204030204" pitchFamily="34" charset="0"/>
              <a:cs typeface="Calibri" panose="020F0502020204030204" pitchFamily="34" charset="0"/>
            </a:endParaRPr>
          </a:p>
          <a:p>
            <a:pPr lvl="0"/>
            <a:r>
              <a:rPr lang="en-US" sz="1100" dirty="0">
                <a:latin typeface="Calibri" panose="020F0502020204030204" pitchFamily="34" charset="0"/>
                <a:cs typeface="Calibri" panose="020F0502020204030204" pitchFamily="34" charset="0"/>
              </a:rPr>
              <a:t>Router</a:t>
            </a:r>
          </a:p>
          <a:p>
            <a:pPr lvl="0"/>
            <a:r>
              <a:rPr lang="en-US" sz="1100" dirty="0">
                <a:latin typeface="Calibri" panose="020F0502020204030204" pitchFamily="34" charset="0"/>
                <a:cs typeface="Calibri" panose="020F0502020204030204" pitchFamily="34" charset="0"/>
              </a:rPr>
              <a:t>END </a:t>
            </a:r>
            <a:r>
              <a:rPr lang="en-US" sz="1100" dirty="0" smtClean="0">
                <a:latin typeface="Calibri" panose="020F0502020204030204" pitchFamily="34" charset="0"/>
                <a:cs typeface="Calibri" panose="020F0502020204030204" pitchFamily="34" charset="0"/>
              </a:rPr>
              <a:t>device</a:t>
            </a:r>
          </a:p>
          <a:p>
            <a:pPr marL="0" lvl="0" indent="0">
              <a:buNone/>
            </a:pPr>
            <a:endParaRPr lang="en-US" sz="1100" dirty="0">
              <a:latin typeface="Calibri" panose="020F0502020204030204" pitchFamily="34" charset="0"/>
              <a:cs typeface="Calibri" panose="020F0502020204030204" pitchFamily="34" charset="0"/>
            </a:endParaRPr>
          </a:p>
          <a:p>
            <a:pPr marL="0" lvl="0" indent="0">
              <a:buNone/>
            </a:pPr>
            <a:r>
              <a:rPr lang="en-US" sz="1200" b="1" dirty="0">
                <a:latin typeface="Calibri" panose="020F0502020204030204" pitchFamily="34" charset="0"/>
                <a:cs typeface="Calibri" panose="020F0502020204030204" pitchFamily="34" charset="0"/>
              </a:rPr>
              <a:t>Power </a:t>
            </a:r>
            <a:r>
              <a:rPr lang="en-US" sz="1200" b="1" dirty="0" smtClean="0">
                <a:latin typeface="Calibri" panose="020F0502020204030204" pitchFamily="34" charset="0"/>
                <a:cs typeface="Calibri" panose="020F0502020204030204" pitchFamily="34" charset="0"/>
              </a:rPr>
              <a:t>source:</a:t>
            </a:r>
            <a:endParaRPr lang="en-US" sz="1200" b="1" dirty="0">
              <a:latin typeface="Calibri" panose="020F0502020204030204" pitchFamily="34" charset="0"/>
              <a:cs typeface="Calibri" panose="020F0502020204030204" pitchFamily="34" charset="0"/>
            </a:endParaRPr>
          </a:p>
          <a:p>
            <a:pPr marL="0" indent="0">
              <a:buNone/>
            </a:pPr>
            <a:r>
              <a:rPr lang="en-US" sz="1100" dirty="0">
                <a:latin typeface="Calibri" panose="020F0502020204030204" pitchFamily="34" charset="0"/>
                <a:cs typeface="Calibri" panose="020F0502020204030204" pitchFamily="34" charset="0"/>
              </a:rPr>
              <a:t>There are two type of power supply.</a:t>
            </a:r>
          </a:p>
          <a:p>
            <a:pPr lvl="0"/>
            <a:r>
              <a:rPr lang="en-US" sz="1100" dirty="0">
                <a:latin typeface="Calibri" panose="020F0502020204030204" pitchFamily="34" charset="0"/>
                <a:cs typeface="Calibri" panose="020F0502020204030204" pitchFamily="34" charset="0"/>
              </a:rPr>
              <a:t>Mains power operated devices</a:t>
            </a:r>
          </a:p>
          <a:p>
            <a:pPr lvl="0"/>
            <a:r>
              <a:rPr lang="en-US" sz="1100" dirty="0">
                <a:latin typeface="Calibri" panose="020F0502020204030204" pitchFamily="34" charset="0"/>
                <a:cs typeface="Calibri" panose="020F0502020204030204" pitchFamily="34" charset="0"/>
              </a:rPr>
              <a:t>Battery operated devices </a:t>
            </a:r>
          </a:p>
          <a:p>
            <a:r>
              <a:rPr lang="en-US" sz="1100" dirty="0">
                <a:latin typeface="Calibri" panose="020F0502020204030204" pitchFamily="34" charset="0"/>
                <a:cs typeface="Calibri" panose="020F0502020204030204" pitchFamily="34" charset="0"/>
              </a:rPr>
              <a:t>Router can only mains power supply. 			</a:t>
            </a:r>
          </a:p>
          <a:p>
            <a:r>
              <a:rPr lang="en-US" sz="1100" dirty="0">
                <a:latin typeface="Calibri" panose="020F0502020204030204" pitchFamily="34" charset="0"/>
                <a:cs typeface="Calibri" panose="020F0502020204030204" pitchFamily="34" charset="0"/>
              </a:rPr>
              <a:t>End device can configure as battery operated device.</a:t>
            </a:r>
          </a:p>
          <a:p>
            <a:pPr marL="0" indent="0">
              <a:buNone/>
            </a:pPr>
            <a:endParaRPr lang="en-US" sz="1100" dirty="0">
              <a:latin typeface="Calibri" panose="020F0502020204030204" pitchFamily="34" charset="0"/>
              <a:cs typeface="Calibri" panose="020F0502020204030204" pitchFamily="34" charset="0"/>
            </a:endParaRPr>
          </a:p>
          <a:p>
            <a:pPr marL="0" indent="0">
              <a:buNone/>
            </a:pPr>
            <a:r>
              <a:rPr lang="en-US" sz="1200" b="1" dirty="0">
                <a:latin typeface="Calibri" panose="020F0502020204030204" pitchFamily="34" charset="0"/>
                <a:cs typeface="Calibri" panose="020F0502020204030204" pitchFamily="34" charset="0"/>
              </a:rPr>
              <a:t># Of </a:t>
            </a:r>
            <a:r>
              <a:rPr lang="en-US" sz="1200" b="1" dirty="0" smtClean="0">
                <a:latin typeface="Calibri" panose="020F0502020204030204" pitchFamily="34" charset="0"/>
                <a:cs typeface="Calibri" panose="020F0502020204030204" pitchFamily="34" charset="0"/>
              </a:rPr>
              <a:t>Node:</a:t>
            </a:r>
            <a:endParaRPr lang="en-US" sz="1200" b="1" dirty="0">
              <a:latin typeface="Calibri" panose="020F0502020204030204" pitchFamily="34" charset="0"/>
              <a:cs typeface="Calibri" panose="020F0502020204030204" pitchFamily="34" charset="0"/>
            </a:endParaRPr>
          </a:p>
          <a:p>
            <a:pPr marL="0" indent="0">
              <a:buNone/>
            </a:pPr>
            <a:r>
              <a:rPr lang="en-US" sz="1100" dirty="0" smtClean="0">
                <a:latin typeface="Calibri" panose="020F0502020204030204" pitchFamily="34" charset="0"/>
                <a:cs typeface="Calibri" panose="020F0502020204030204" pitchFamily="34" charset="0"/>
              </a:rPr>
              <a:t>User </a:t>
            </a:r>
            <a:r>
              <a:rPr lang="en-US" sz="1100" dirty="0">
                <a:latin typeface="Calibri" panose="020F0502020204030204" pitchFamily="34" charset="0"/>
                <a:cs typeface="Calibri" panose="020F0502020204030204" pitchFamily="34" charset="0"/>
              </a:rPr>
              <a:t>can control number of node value in network. Maximum 240 number of node can create under one network. When desired number of device add in Coordinator then it will not allow to add more device in network.</a:t>
            </a:r>
          </a:p>
          <a:p>
            <a:pPr marL="0" indent="0">
              <a:buNone/>
            </a:pPr>
            <a:r>
              <a:rPr lang="en-US" sz="1100" dirty="0">
                <a:latin typeface="Calibri" panose="020F0502020204030204" pitchFamily="34" charset="0"/>
                <a:cs typeface="Calibri" panose="020F0502020204030204" pitchFamily="34" charset="0"/>
              </a:rPr>
              <a:t>Note: - This option available only for Coordinator device.</a:t>
            </a:r>
          </a:p>
          <a:p>
            <a:pPr marL="0" indent="0">
              <a:buNone/>
            </a:pPr>
            <a:endParaRPr lang="en-US" sz="1100" dirty="0">
              <a:latin typeface="Calibri" panose="020F0502020204030204" pitchFamily="34" charset="0"/>
              <a:cs typeface="Calibri" panose="020F0502020204030204" pitchFamily="34" charset="0"/>
            </a:endParaRPr>
          </a:p>
          <a:p>
            <a:pPr marL="0" lvl="0" indent="0">
              <a:buNone/>
            </a:pPr>
            <a:r>
              <a:rPr lang="en-US" sz="1200" b="1" dirty="0">
                <a:latin typeface="Calibri" panose="020F0502020204030204" pitchFamily="34" charset="0"/>
                <a:cs typeface="Calibri" panose="020F0502020204030204" pitchFamily="34" charset="0"/>
              </a:rPr>
              <a:t># Of Router: </a:t>
            </a:r>
          </a:p>
          <a:p>
            <a:pPr marL="0" indent="0">
              <a:buNone/>
            </a:pPr>
            <a:r>
              <a:rPr lang="en-US" sz="1100" dirty="0">
                <a:latin typeface="Calibri" panose="020F0502020204030204" pitchFamily="34" charset="0"/>
                <a:cs typeface="Calibri" panose="020F0502020204030204" pitchFamily="34" charset="0"/>
              </a:rPr>
              <a:t>Using this option user can manage number of router that can directly connect with Coordinator. When maximum number of router adds in coordinator then other device cannot connect with coordinator directly. </a:t>
            </a:r>
          </a:p>
          <a:p>
            <a:pPr marL="0" indent="0">
              <a:buNone/>
            </a:pPr>
            <a:r>
              <a:rPr lang="en-US" sz="1100" dirty="0">
                <a:latin typeface="Calibri" panose="020F0502020204030204" pitchFamily="34" charset="0"/>
                <a:cs typeface="Calibri" panose="020F0502020204030204" pitchFamily="34" charset="0"/>
              </a:rPr>
              <a:t>By default its 40 number of Router can add in coordinator. </a:t>
            </a:r>
          </a:p>
          <a:p>
            <a:pPr marL="0" indent="0">
              <a:buNone/>
            </a:pPr>
            <a:r>
              <a:rPr lang="en-US" sz="1100" dirty="0">
                <a:latin typeface="Calibri" panose="020F0502020204030204" pitchFamily="34" charset="0"/>
                <a:cs typeface="Calibri" panose="020F0502020204030204" pitchFamily="34" charset="0"/>
              </a:rPr>
              <a:t>Note: - This option available only for Coordinator device.</a:t>
            </a:r>
          </a:p>
          <a:p>
            <a:pPr marL="0" indent="0">
              <a:buNone/>
            </a:pPr>
            <a:endParaRPr lang="en-US" dirty="0"/>
          </a:p>
        </p:txBody>
      </p:sp>
    </p:spTree>
    <p:extLst>
      <p:ext uri="{BB962C8B-B14F-4D97-AF65-F5344CB8AC3E}">
        <p14:creationId xmlns:p14="http://schemas.microsoft.com/office/powerpoint/2010/main" val="704434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latin typeface="Calibri" panose="020F0502020204030204" pitchFamily="34" charset="0"/>
                <a:cs typeface="Calibri" panose="020F0502020204030204" pitchFamily="34" charset="0"/>
              </a:rPr>
              <a:t>SR Wireless Network Testing</a:t>
            </a: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r>
              <a:rPr lang="en-US" sz="1200" b="1" dirty="0">
                <a:latin typeface="Calibri" panose="020F0502020204030204" pitchFamily="34" charset="0"/>
                <a:cs typeface="Calibri" panose="020F0502020204030204" pitchFamily="34" charset="0"/>
              </a:rPr>
              <a:t>Definition(s) and Abbreviation(s)</a:t>
            </a:r>
            <a:endParaRPr lang="en-US" sz="1200" dirty="0">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628650" y="990600"/>
            <a:ext cx="7886700" cy="5562600"/>
          </a:xfrm>
        </p:spPr>
        <p:txBody>
          <a:bodyPr/>
          <a:lstStyle/>
          <a:p>
            <a:pPr marL="0" lvl="0" indent="0">
              <a:buNone/>
            </a:pPr>
            <a:r>
              <a:rPr lang="en-US" sz="1200" b="1" dirty="0">
                <a:latin typeface="Calibri" panose="020F0502020204030204" pitchFamily="34" charset="0"/>
                <a:cs typeface="Calibri" panose="020F0502020204030204" pitchFamily="34" charset="0"/>
              </a:rPr>
              <a:t>Configurable parameters for SR devices </a:t>
            </a:r>
            <a:endParaRPr lang="en-US" sz="1200" b="1" dirty="0" smtClean="0">
              <a:latin typeface="Calibri" panose="020F0502020204030204" pitchFamily="34" charset="0"/>
              <a:cs typeface="Calibri" panose="020F0502020204030204" pitchFamily="34" charset="0"/>
            </a:endParaRPr>
          </a:p>
          <a:p>
            <a:pPr marL="0" lvl="0" indent="0">
              <a:buNone/>
            </a:pPr>
            <a:r>
              <a:rPr lang="en-US" sz="1200" b="1" dirty="0" smtClean="0">
                <a:latin typeface="Calibri" panose="020F0502020204030204" pitchFamily="34" charset="0"/>
                <a:cs typeface="Calibri" panose="020F0502020204030204" pitchFamily="34" charset="0"/>
              </a:rPr>
              <a:t>Internal </a:t>
            </a:r>
            <a:r>
              <a:rPr lang="en-US" sz="1200" b="1" dirty="0">
                <a:latin typeface="Calibri" panose="020F0502020204030204" pitchFamily="34" charset="0"/>
                <a:cs typeface="Calibri" panose="020F0502020204030204" pitchFamily="34" charset="0"/>
              </a:rPr>
              <a:t>Operation Time</a:t>
            </a:r>
            <a:r>
              <a:rPr lang="en-US" sz="1200" b="1" dirty="0" smtClean="0">
                <a:latin typeface="Calibri" panose="020F0502020204030204" pitchFamily="34" charset="0"/>
                <a:cs typeface="Calibri" panose="020F0502020204030204" pitchFamily="34" charset="0"/>
              </a:rPr>
              <a:t>:</a:t>
            </a:r>
            <a:endParaRPr lang="en-US" sz="1200" b="1"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Its device actual operation time. By default its 1 second. User can configure internal operation time according to device actual operating time. </a:t>
            </a:r>
          </a:p>
          <a:p>
            <a:pPr marL="0" indent="0">
              <a:buNone/>
            </a:pPr>
            <a:r>
              <a:rPr lang="en-US" sz="1100" dirty="0">
                <a:latin typeface="Calibri" panose="020F0502020204030204" pitchFamily="34" charset="0"/>
                <a:cs typeface="Calibri" panose="020F0502020204030204" pitchFamily="34" charset="0"/>
              </a:rPr>
              <a:t> </a:t>
            </a:r>
          </a:p>
          <a:p>
            <a:pPr marL="0" indent="0">
              <a:buNone/>
            </a:pPr>
            <a:r>
              <a:rPr lang="en-US" sz="1200" b="1" dirty="0">
                <a:latin typeface="Calibri" panose="020F0502020204030204" pitchFamily="34" charset="0"/>
                <a:cs typeface="Calibri" panose="020F0502020204030204" pitchFamily="34" charset="0"/>
              </a:rPr>
              <a:t>Retry Interval time: </a:t>
            </a:r>
          </a:p>
          <a:p>
            <a:r>
              <a:rPr lang="en-US" sz="1100" dirty="0">
                <a:latin typeface="Calibri" panose="020F0502020204030204" pitchFamily="34" charset="0"/>
                <a:cs typeface="Calibri" panose="020F0502020204030204" pitchFamily="34" charset="0"/>
              </a:rPr>
              <a:t>Its interval time between two attempts which can configurable according to channel selection.</a:t>
            </a:r>
          </a:p>
          <a:p>
            <a:r>
              <a:rPr lang="en-US" sz="1100" dirty="0">
                <a:latin typeface="Calibri" panose="020F0502020204030204" pitchFamily="34" charset="0"/>
                <a:cs typeface="Calibri" panose="020F0502020204030204" pitchFamily="34" charset="0"/>
              </a:rPr>
              <a:t>For fast channel its 1= 53 mille seconds</a:t>
            </a:r>
          </a:p>
          <a:p>
            <a:r>
              <a:rPr lang="en-US" sz="1100" dirty="0">
                <a:latin typeface="Calibri" panose="020F0502020204030204" pitchFamily="34" charset="0"/>
                <a:cs typeface="Calibri" panose="020F0502020204030204" pitchFamily="34" charset="0"/>
              </a:rPr>
              <a:t>For slow channel its 1= 250 mille seconds </a:t>
            </a:r>
          </a:p>
          <a:p>
            <a:pPr marL="0" indent="0">
              <a:buNone/>
            </a:pPr>
            <a:endParaRPr lang="en-US" sz="1100" dirty="0">
              <a:latin typeface="Calibri" panose="020F0502020204030204" pitchFamily="34" charset="0"/>
              <a:cs typeface="Calibri" panose="020F0502020204030204" pitchFamily="34" charset="0"/>
            </a:endParaRPr>
          </a:p>
          <a:p>
            <a:pPr marL="0" lvl="0" indent="0">
              <a:buNone/>
            </a:pPr>
            <a:r>
              <a:rPr lang="en-US" sz="1200" b="1" dirty="0">
                <a:latin typeface="Calibri" panose="020F0502020204030204" pitchFamily="34" charset="0"/>
                <a:cs typeface="Calibri" panose="020F0502020204030204" pitchFamily="34" charset="0"/>
              </a:rPr>
              <a:t>Cut-off RSSI: </a:t>
            </a:r>
          </a:p>
          <a:p>
            <a:r>
              <a:rPr lang="en-US" sz="1100" dirty="0">
                <a:latin typeface="Calibri" panose="020F0502020204030204" pitchFamily="34" charset="0"/>
                <a:cs typeface="Calibri" panose="020F0502020204030204" pitchFamily="34" charset="0"/>
              </a:rPr>
              <a:t>User can set RSSI for each device to connect with their parent device.</a:t>
            </a:r>
          </a:p>
          <a:p>
            <a:r>
              <a:rPr lang="en-US" sz="1100" dirty="0">
                <a:latin typeface="Calibri" panose="020F0502020204030204" pitchFamily="34" charset="0"/>
                <a:cs typeface="Calibri" panose="020F0502020204030204" pitchFamily="34" charset="0"/>
              </a:rPr>
              <a:t>By set cut-off RSSI user can control device range of communication with other devices.</a:t>
            </a:r>
          </a:p>
          <a:p>
            <a:pPr marL="0" indent="0">
              <a:buNone/>
            </a:pPr>
            <a:endParaRPr lang="en-US" sz="1100" dirty="0">
              <a:latin typeface="Calibri" panose="020F0502020204030204" pitchFamily="34" charset="0"/>
              <a:cs typeface="Calibri" panose="020F0502020204030204" pitchFamily="34" charset="0"/>
            </a:endParaRPr>
          </a:p>
          <a:p>
            <a:pPr marL="0" lvl="0" indent="0">
              <a:buNone/>
            </a:pPr>
            <a:r>
              <a:rPr lang="en-US" sz="1200" b="1" dirty="0" smtClean="0">
                <a:latin typeface="Calibri" panose="020F0502020204030204" pitchFamily="34" charset="0"/>
                <a:cs typeface="Calibri" panose="020F0502020204030204" pitchFamily="34" charset="0"/>
              </a:rPr>
              <a:t>Transmit Power: </a:t>
            </a:r>
          </a:p>
          <a:p>
            <a:r>
              <a:rPr lang="en-US" sz="1100" dirty="0" smtClean="0">
                <a:latin typeface="Calibri" panose="020F0502020204030204" pitchFamily="34" charset="0"/>
                <a:cs typeface="Calibri" panose="020F0502020204030204" pitchFamily="34" charset="0"/>
              </a:rPr>
              <a:t>Transmit </a:t>
            </a:r>
            <a:r>
              <a:rPr lang="en-US" sz="1100" dirty="0">
                <a:latin typeface="Calibri" panose="020F0502020204030204" pitchFamily="34" charset="0"/>
                <a:cs typeface="Calibri" panose="020F0502020204030204" pitchFamily="34" charset="0"/>
              </a:rPr>
              <a:t>power can be set at desired value by default its 10 </a:t>
            </a:r>
            <a:r>
              <a:rPr lang="en-US" sz="1100" dirty="0" err="1">
                <a:latin typeface="Calibri" panose="020F0502020204030204" pitchFamily="34" charset="0"/>
                <a:cs typeface="Calibri" panose="020F0502020204030204" pitchFamily="34" charset="0"/>
              </a:rPr>
              <a:t>dBM</a:t>
            </a:r>
            <a:r>
              <a:rPr lang="en-US" sz="1100" dirty="0">
                <a:latin typeface="Calibri" panose="020F0502020204030204" pitchFamily="34" charset="0"/>
                <a:cs typeface="Calibri" panose="020F0502020204030204" pitchFamily="34" charset="0"/>
              </a:rPr>
              <a:t> for all the devices.</a:t>
            </a:r>
          </a:p>
          <a:p>
            <a:r>
              <a:rPr lang="en-US" sz="1100" dirty="0">
                <a:latin typeface="Calibri" panose="020F0502020204030204" pitchFamily="34" charset="0"/>
                <a:cs typeface="Calibri" panose="020F0502020204030204" pitchFamily="34" charset="0"/>
              </a:rPr>
              <a:t>For SRU233 user need to set power level to +4 </a:t>
            </a:r>
            <a:r>
              <a:rPr lang="en-US" sz="1100" dirty="0" err="1">
                <a:latin typeface="Calibri" panose="020F0502020204030204" pitchFamily="34" charset="0"/>
                <a:cs typeface="Calibri" panose="020F0502020204030204" pitchFamily="34" charset="0"/>
              </a:rPr>
              <a:t>dBM</a:t>
            </a:r>
            <a:r>
              <a:rPr lang="en-US" sz="1100" dirty="0">
                <a:latin typeface="Calibri" panose="020F0502020204030204" pitchFamily="34" charset="0"/>
                <a:cs typeface="Calibri" panose="020F0502020204030204" pitchFamily="34" charset="0"/>
              </a:rPr>
              <a:t>.</a:t>
            </a:r>
          </a:p>
          <a:p>
            <a:pPr marL="0" indent="0">
              <a:buNone/>
            </a:pPr>
            <a:endParaRPr lang="en-US" sz="1100" dirty="0">
              <a:latin typeface="Calibri" panose="020F0502020204030204" pitchFamily="34" charset="0"/>
              <a:cs typeface="Calibri" panose="020F0502020204030204" pitchFamily="34" charset="0"/>
            </a:endParaRPr>
          </a:p>
          <a:p>
            <a:pPr marL="0" lvl="0" indent="0">
              <a:buNone/>
            </a:pPr>
            <a:r>
              <a:rPr lang="en-US" sz="1200" b="1" dirty="0">
                <a:latin typeface="Calibri" panose="020F0502020204030204" pitchFamily="34" charset="0"/>
                <a:cs typeface="Calibri" panose="020F0502020204030204" pitchFamily="34" charset="0"/>
              </a:rPr>
              <a:t>Antenna Type: </a:t>
            </a:r>
          </a:p>
          <a:p>
            <a:r>
              <a:rPr lang="en-US" sz="1100" dirty="0">
                <a:latin typeface="Calibri" panose="020F0502020204030204" pitchFamily="34" charset="0"/>
                <a:cs typeface="Calibri" panose="020F0502020204030204" pitchFamily="34" charset="0"/>
              </a:rPr>
              <a:t>User can select type of antenna to communicate with other device.</a:t>
            </a:r>
          </a:p>
          <a:p>
            <a:r>
              <a:rPr lang="en-US" sz="1100" dirty="0">
                <a:latin typeface="Calibri" panose="020F0502020204030204" pitchFamily="34" charset="0"/>
                <a:cs typeface="Calibri" panose="020F0502020204030204" pitchFamily="34" charset="0"/>
              </a:rPr>
              <a:t>There are two types of antennas.</a:t>
            </a:r>
          </a:p>
          <a:p>
            <a:pPr lvl="0"/>
            <a:r>
              <a:rPr lang="en-US" sz="1100" dirty="0">
                <a:latin typeface="Calibri" panose="020F0502020204030204" pitchFamily="34" charset="0"/>
                <a:cs typeface="Calibri" panose="020F0502020204030204" pitchFamily="34" charset="0"/>
              </a:rPr>
              <a:t>Chip Antenna</a:t>
            </a:r>
          </a:p>
          <a:p>
            <a:pPr lvl="0"/>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u.FL</a:t>
            </a:r>
            <a:r>
              <a:rPr lang="en-US" sz="1100" dirty="0">
                <a:latin typeface="Calibri" panose="020F0502020204030204" pitchFamily="34" charset="0"/>
                <a:cs typeface="Calibri" panose="020F0502020204030204" pitchFamily="34" charset="0"/>
              </a:rPr>
              <a:t> Antenna</a:t>
            </a:r>
          </a:p>
          <a:p>
            <a:pPr marL="0" indent="0">
              <a:buNone/>
            </a:pPr>
            <a:endParaRPr lang="en-US" dirty="0"/>
          </a:p>
        </p:txBody>
      </p:sp>
    </p:spTree>
    <p:extLst>
      <p:ext uri="{BB962C8B-B14F-4D97-AF65-F5344CB8AC3E}">
        <p14:creationId xmlns:p14="http://schemas.microsoft.com/office/powerpoint/2010/main" val="27016551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1066800"/>
            <a:ext cx="8229600" cy="457200"/>
          </a:xfrm>
        </p:spPr>
        <p:txBody>
          <a:bodyPr/>
          <a:lstStyle/>
          <a:p>
            <a:pPr lvl="1"/>
            <a:r>
              <a:rPr lang="en-US" sz="1100" b="1" dirty="0" smtClean="0">
                <a:latin typeface="Calibri" panose="020F0502020204030204" pitchFamily="34" charset="0"/>
                <a:cs typeface="Calibri" panose="020F0502020204030204" pitchFamily="34" charset="0"/>
              </a:rPr>
              <a:t>A) Create different zone in test site. </a:t>
            </a:r>
            <a:r>
              <a:rPr lang="en-US" b="1" dirty="0" smtClean="0"/>
              <a:t/>
            </a:r>
            <a:br>
              <a:rPr lang="en-US" b="1" dirty="0" smtClean="0"/>
            </a:br>
            <a:r>
              <a:rPr lang="en-US" sz="1100" b="1" dirty="0" smtClean="0">
                <a:latin typeface="Calibri" panose="020F0502020204030204" pitchFamily="34" charset="0"/>
                <a:cs typeface="Calibri" panose="020F0502020204030204" pitchFamily="34" charset="0"/>
              </a:rPr>
              <a:t>Wes-tech has defined different zone in below figure</a:t>
            </a:r>
            <a:endParaRPr lang="en-US" sz="11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44</a:t>
            </a:fld>
            <a:endParaRPr lang="en-US" dirty="0"/>
          </a:p>
        </p:txBody>
      </p:sp>
      <p:pic>
        <p:nvPicPr>
          <p:cNvPr id="21" name="Content Placeholder 20"/>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668049" y="1600200"/>
            <a:ext cx="3807901" cy="4525963"/>
          </a:xfrm>
          <a:ln>
            <a:solidFill>
              <a:schemeClr val="tx1"/>
            </a:solidFill>
          </a:ln>
        </p:spPr>
      </p:pic>
      <p:sp>
        <p:nvSpPr>
          <p:cNvPr id="5" name="Title 1"/>
          <p:cNvSpPr txBox="1">
            <a:spLocks/>
          </p:cNvSpPr>
          <p:nvPr/>
        </p:nvSpPr>
        <p:spPr bwMode="auto">
          <a:xfrm>
            <a:off x="457199" y="5715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a:solidFill>
                  <a:schemeClr val="tx2"/>
                </a:solidFill>
                <a:latin typeface="+mj-lt"/>
                <a:ea typeface="+mj-ea"/>
                <a:cs typeface="+mj-cs"/>
              </a:defRPr>
            </a:lvl1pPr>
            <a:lvl2pPr algn="l" rtl="0" eaLnBrk="0" fontAlgn="base" hangingPunct="0">
              <a:spcBef>
                <a:spcPct val="0"/>
              </a:spcBef>
              <a:spcAft>
                <a:spcPct val="0"/>
              </a:spcAft>
              <a:defRPr>
                <a:solidFill>
                  <a:schemeClr val="tx2"/>
                </a:solidFill>
                <a:latin typeface="Arial" charset="0"/>
              </a:defRPr>
            </a:lvl2pPr>
            <a:lvl3pPr algn="l" rtl="0" eaLnBrk="0" fontAlgn="base" hangingPunct="0">
              <a:spcBef>
                <a:spcPct val="0"/>
              </a:spcBef>
              <a:spcAft>
                <a:spcPct val="0"/>
              </a:spcAft>
              <a:defRPr>
                <a:solidFill>
                  <a:schemeClr val="tx2"/>
                </a:solidFill>
                <a:latin typeface="Arial" charset="0"/>
              </a:defRPr>
            </a:lvl3pPr>
            <a:lvl4pPr algn="l" rtl="0" eaLnBrk="0" fontAlgn="base" hangingPunct="0">
              <a:spcBef>
                <a:spcPct val="0"/>
              </a:spcBef>
              <a:spcAft>
                <a:spcPct val="0"/>
              </a:spcAft>
              <a:defRPr>
                <a:solidFill>
                  <a:schemeClr val="tx2"/>
                </a:solidFill>
                <a:latin typeface="Arial" charset="0"/>
              </a:defRPr>
            </a:lvl4pPr>
            <a:lvl5pPr algn="l" rtl="0" eaLnBrk="0" fontAlgn="base" hangingPunct="0">
              <a:spcBef>
                <a:spcPct val="0"/>
              </a:spcBef>
              <a:spcAft>
                <a:spcPct val="0"/>
              </a:spcAft>
              <a:defRPr>
                <a:solidFill>
                  <a:schemeClr val="tx2"/>
                </a:solidFill>
                <a:latin typeface="Arial" charset="0"/>
              </a:defRPr>
            </a:lvl5pPr>
            <a:lvl6pPr marL="457200" algn="l" rtl="0" fontAlgn="base">
              <a:spcBef>
                <a:spcPct val="0"/>
              </a:spcBef>
              <a:spcAft>
                <a:spcPct val="0"/>
              </a:spcAft>
              <a:defRPr>
                <a:solidFill>
                  <a:schemeClr val="tx2"/>
                </a:solidFill>
                <a:latin typeface="Arial" charset="0"/>
              </a:defRPr>
            </a:lvl6pPr>
            <a:lvl7pPr marL="914400" algn="l" rtl="0" fontAlgn="base">
              <a:spcBef>
                <a:spcPct val="0"/>
              </a:spcBef>
              <a:spcAft>
                <a:spcPct val="0"/>
              </a:spcAft>
              <a:defRPr>
                <a:solidFill>
                  <a:schemeClr val="tx2"/>
                </a:solidFill>
                <a:latin typeface="Arial" charset="0"/>
              </a:defRPr>
            </a:lvl7pPr>
            <a:lvl8pPr marL="1371600" algn="l" rtl="0" fontAlgn="base">
              <a:spcBef>
                <a:spcPct val="0"/>
              </a:spcBef>
              <a:spcAft>
                <a:spcPct val="0"/>
              </a:spcAft>
              <a:defRPr>
                <a:solidFill>
                  <a:schemeClr val="tx2"/>
                </a:solidFill>
                <a:latin typeface="Arial" charset="0"/>
              </a:defRPr>
            </a:lvl8pPr>
            <a:lvl9pPr marL="1828800" algn="l" rtl="0" fontAlgn="base">
              <a:spcBef>
                <a:spcPct val="0"/>
              </a:spcBef>
              <a:spcAft>
                <a:spcPct val="0"/>
              </a:spcAft>
              <a:defRPr>
                <a:solidFill>
                  <a:schemeClr val="tx2"/>
                </a:solidFill>
                <a:latin typeface="Arial" charset="0"/>
              </a:defRPr>
            </a:lvl9pPr>
          </a:lstStyle>
          <a:p>
            <a:pPr marL="0" lvl="1"/>
            <a:endParaRPr lang="en-US" sz="1400" b="1" kern="0" dirty="0" smtClean="0">
              <a:latin typeface="Calibri" panose="020F0502020204030204" pitchFamily="34" charset="0"/>
              <a:cs typeface="Calibri" panose="020F0502020204030204" pitchFamily="34" charset="0"/>
            </a:endParaRPr>
          </a:p>
          <a:p>
            <a:pPr marL="0" lvl="1"/>
            <a:r>
              <a:rPr lang="en-US" sz="1400" b="1" kern="0" dirty="0" smtClean="0">
                <a:latin typeface="Calibri" panose="020F0502020204030204" pitchFamily="34" charset="0"/>
                <a:cs typeface="Calibri" panose="020F0502020204030204" pitchFamily="34" charset="0"/>
              </a:rPr>
              <a:t>SR Wireless Network Testing </a:t>
            </a:r>
          </a:p>
          <a:p>
            <a:pPr marL="0" lvl="1"/>
            <a:r>
              <a:rPr lang="en-US" sz="1200" b="1" kern="0" dirty="0" smtClean="0">
                <a:latin typeface="Calibri" panose="020F0502020204030204" pitchFamily="34" charset="0"/>
                <a:cs typeface="Calibri" panose="020F0502020204030204" pitchFamily="34" charset="0"/>
              </a:rPr>
              <a:t>Step#1 SR Components Installation </a:t>
            </a:r>
            <a:r>
              <a:rPr lang="en-US" sz="1400" b="1" kern="0" dirty="0" smtClean="0"/>
              <a:t/>
            </a:r>
            <a:br>
              <a:rPr lang="en-US" sz="1400" b="1" kern="0" dirty="0" smtClean="0"/>
            </a:br>
            <a:endParaRPr lang="en-US" sz="1400" kern="0" dirty="0"/>
          </a:p>
        </p:txBody>
      </p:sp>
    </p:spTree>
    <p:extLst>
      <p:ext uri="{BB962C8B-B14F-4D97-AF65-F5344CB8AC3E}">
        <p14:creationId xmlns:p14="http://schemas.microsoft.com/office/powerpoint/2010/main" val="18830738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45</a:t>
            </a:fld>
            <a:endParaRPr lang="en-US" dirty="0"/>
          </a:p>
        </p:txBody>
      </p:sp>
      <p:sp>
        <p:nvSpPr>
          <p:cNvPr id="5" name="Title 1"/>
          <p:cNvSpPr txBox="1">
            <a:spLocks/>
          </p:cNvSpPr>
          <p:nvPr/>
        </p:nvSpPr>
        <p:spPr bwMode="auto">
          <a:xfrm>
            <a:off x="457199" y="5715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a:solidFill>
                  <a:schemeClr val="tx2"/>
                </a:solidFill>
                <a:latin typeface="+mj-lt"/>
                <a:ea typeface="+mj-ea"/>
                <a:cs typeface="+mj-cs"/>
              </a:defRPr>
            </a:lvl1pPr>
            <a:lvl2pPr algn="l" rtl="0" eaLnBrk="0" fontAlgn="base" hangingPunct="0">
              <a:spcBef>
                <a:spcPct val="0"/>
              </a:spcBef>
              <a:spcAft>
                <a:spcPct val="0"/>
              </a:spcAft>
              <a:defRPr>
                <a:solidFill>
                  <a:schemeClr val="tx2"/>
                </a:solidFill>
                <a:latin typeface="Arial" charset="0"/>
              </a:defRPr>
            </a:lvl2pPr>
            <a:lvl3pPr algn="l" rtl="0" eaLnBrk="0" fontAlgn="base" hangingPunct="0">
              <a:spcBef>
                <a:spcPct val="0"/>
              </a:spcBef>
              <a:spcAft>
                <a:spcPct val="0"/>
              </a:spcAft>
              <a:defRPr>
                <a:solidFill>
                  <a:schemeClr val="tx2"/>
                </a:solidFill>
                <a:latin typeface="Arial" charset="0"/>
              </a:defRPr>
            </a:lvl3pPr>
            <a:lvl4pPr algn="l" rtl="0" eaLnBrk="0" fontAlgn="base" hangingPunct="0">
              <a:spcBef>
                <a:spcPct val="0"/>
              </a:spcBef>
              <a:spcAft>
                <a:spcPct val="0"/>
              </a:spcAft>
              <a:defRPr>
                <a:solidFill>
                  <a:schemeClr val="tx2"/>
                </a:solidFill>
                <a:latin typeface="Arial" charset="0"/>
              </a:defRPr>
            </a:lvl4pPr>
            <a:lvl5pPr algn="l" rtl="0" eaLnBrk="0" fontAlgn="base" hangingPunct="0">
              <a:spcBef>
                <a:spcPct val="0"/>
              </a:spcBef>
              <a:spcAft>
                <a:spcPct val="0"/>
              </a:spcAft>
              <a:defRPr>
                <a:solidFill>
                  <a:schemeClr val="tx2"/>
                </a:solidFill>
                <a:latin typeface="Arial" charset="0"/>
              </a:defRPr>
            </a:lvl5pPr>
            <a:lvl6pPr marL="457200" algn="l" rtl="0" fontAlgn="base">
              <a:spcBef>
                <a:spcPct val="0"/>
              </a:spcBef>
              <a:spcAft>
                <a:spcPct val="0"/>
              </a:spcAft>
              <a:defRPr>
                <a:solidFill>
                  <a:schemeClr val="tx2"/>
                </a:solidFill>
                <a:latin typeface="Arial" charset="0"/>
              </a:defRPr>
            </a:lvl6pPr>
            <a:lvl7pPr marL="914400" algn="l" rtl="0" fontAlgn="base">
              <a:spcBef>
                <a:spcPct val="0"/>
              </a:spcBef>
              <a:spcAft>
                <a:spcPct val="0"/>
              </a:spcAft>
              <a:defRPr>
                <a:solidFill>
                  <a:schemeClr val="tx2"/>
                </a:solidFill>
                <a:latin typeface="Arial" charset="0"/>
              </a:defRPr>
            </a:lvl7pPr>
            <a:lvl8pPr marL="1371600" algn="l" rtl="0" fontAlgn="base">
              <a:spcBef>
                <a:spcPct val="0"/>
              </a:spcBef>
              <a:spcAft>
                <a:spcPct val="0"/>
              </a:spcAft>
              <a:defRPr>
                <a:solidFill>
                  <a:schemeClr val="tx2"/>
                </a:solidFill>
                <a:latin typeface="Arial" charset="0"/>
              </a:defRPr>
            </a:lvl8pPr>
            <a:lvl9pPr marL="1828800" algn="l" rtl="0" fontAlgn="base">
              <a:spcBef>
                <a:spcPct val="0"/>
              </a:spcBef>
              <a:spcAft>
                <a:spcPct val="0"/>
              </a:spcAft>
              <a:defRPr>
                <a:solidFill>
                  <a:schemeClr val="tx2"/>
                </a:solidFill>
                <a:latin typeface="Arial" charset="0"/>
              </a:defRPr>
            </a:lvl9pPr>
          </a:lstStyle>
          <a:p>
            <a:pPr marL="0" lvl="1"/>
            <a:endParaRPr lang="en-US" sz="1400" b="1" kern="0" dirty="0" smtClean="0">
              <a:latin typeface="Calibri" panose="020F0502020204030204" pitchFamily="34" charset="0"/>
              <a:cs typeface="Calibri" panose="020F0502020204030204" pitchFamily="34" charset="0"/>
            </a:endParaRPr>
          </a:p>
          <a:p>
            <a:pPr marL="0" lvl="1"/>
            <a:r>
              <a:rPr lang="en-US" sz="1400" b="1" kern="0" dirty="0" smtClean="0">
                <a:latin typeface="Calibri" panose="020F0502020204030204" pitchFamily="34" charset="0"/>
                <a:cs typeface="Calibri" panose="020F0502020204030204" pitchFamily="34" charset="0"/>
              </a:rPr>
              <a:t>SR Wireless Network Testing </a:t>
            </a:r>
          </a:p>
          <a:p>
            <a:pPr marL="0" lvl="1"/>
            <a:r>
              <a:rPr lang="en-US" sz="1200" b="1" kern="0" dirty="0" smtClean="0">
                <a:latin typeface="Calibri" panose="020F0502020204030204" pitchFamily="34" charset="0"/>
                <a:cs typeface="Calibri" panose="020F0502020204030204" pitchFamily="34" charset="0"/>
              </a:rPr>
              <a:t>Step#1 SR Components Installation 			(Cont..)</a:t>
            </a:r>
            <a:br>
              <a:rPr lang="en-US" sz="1200" b="1" kern="0" dirty="0" smtClean="0">
                <a:latin typeface="Calibri" panose="020F0502020204030204" pitchFamily="34" charset="0"/>
                <a:cs typeface="Calibri" panose="020F0502020204030204" pitchFamily="34" charset="0"/>
              </a:rPr>
            </a:br>
            <a:endParaRPr lang="en-US" sz="1200" kern="0" dirty="0">
              <a:latin typeface="Calibri" panose="020F0502020204030204" pitchFamily="34" charset="0"/>
              <a:cs typeface="Calibri" panose="020F0502020204030204" pitchFamily="34" charset="0"/>
            </a:endParaRPr>
          </a:p>
        </p:txBody>
      </p:sp>
      <p:graphicFrame>
        <p:nvGraphicFramePr>
          <p:cNvPr id="7" name="Content Placeholder 7"/>
          <p:cNvGraphicFramePr>
            <a:graphicFrameLocks noGrp="1"/>
          </p:cNvGraphicFramePr>
          <p:nvPr>
            <p:ph idx="1"/>
            <p:extLst>
              <p:ext uri="{D42A27DB-BD31-4B8C-83A1-F6EECF244321}">
                <p14:modId xmlns:p14="http://schemas.microsoft.com/office/powerpoint/2010/main" val="4286358031"/>
              </p:ext>
            </p:extLst>
          </p:nvPr>
        </p:nvGraphicFramePr>
        <p:xfrm>
          <a:off x="990600" y="1676405"/>
          <a:ext cx="7010400" cy="3809995"/>
        </p:xfrm>
        <a:graphic>
          <a:graphicData uri="http://schemas.openxmlformats.org/drawingml/2006/table">
            <a:tbl>
              <a:tblPr firstRow="1" bandRow="1">
                <a:tableStyleId>{5C22544A-7EE6-4342-B048-85BDC9FD1C3A}</a:tableStyleId>
              </a:tblPr>
              <a:tblGrid>
                <a:gridCol w="1168400"/>
                <a:gridCol w="1727200"/>
                <a:gridCol w="609600"/>
                <a:gridCol w="1168400"/>
                <a:gridCol w="1168400"/>
                <a:gridCol w="1168400"/>
              </a:tblGrid>
              <a:tr h="305969">
                <a:tc>
                  <a:txBody>
                    <a:bodyPr/>
                    <a:lstStyle/>
                    <a:p>
                      <a:pPr algn="ctr" fontAlgn="ctr"/>
                      <a:r>
                        <a:rPr lang="en-US" sz="1100" b="1" i="0" u="none" strike="noStrike" dirty="0">
                          <a:solidFill>
                            <a:srgbClr val="000000"/>
                          </a:solidFill>
                          <a:effectLst/>
                          <a:latin typeface="Calibri" panose="020F0502020204030204" pitchFamily="34" charset="0"/>
                        </a:rPr>
                        <a:t>Zone</a:t>
                      </a:r>
                    </a:p>
                  </a:txBody>
                  <a:tcPr marL="9525" marR="9525" marT="9525" marB="0" anchor="ctr"/>
                </a:tc>
                <a:tc>
                  <a:txBody>
                    <a:bodyPr/>
                    <a:lstStyle/>
                    <a:p>
                      <a:pPr algn="ctr" fontAlgn="ctr"/>
                      <a:r>
                        <a:rPr lang="en-US" sz="1100" b="1" i="0" u="none" strike="noStrike">
                          <a:solidFill>
                            <a:srgbClr val="000000"/>
                          </a:solidFill>
                          <a:effectLst/>
                          <a:latin typeface="Calibri" panose="020F0502020204030204" pitchFamily="34" charset="0"/>
                        </a:rPr>
                        <a:t>Area Name</a:t>
                      </a:r>
                    </a:p>
                  </a:txBody>
                  <a:tcPr marL="9525" marR="9525" marT="9525" marB="0" anchor="ctr"/>
                </a:tc>
                <a:tc>
                  <a:txBody>
                    <a:bodyPr/>
                    <a:lstStyle/>
                    <a:p>
                      <a:pPr algn="ctr" fontAlgn="ctr"/>
                      <a:r>
                        <a:rPr lang="en-US" sz="1100" b="1" i="0" u="none" strike="noStrike">
                          <a:solidFill>
                            <a:srgbClr val="000000"/>
                          </a:solidFill>
                          <a:effectLst/>
                          <a:latin typeface="Calibri" panose="020F0502020204030204" pitchFamily="34" charset="0"/>
                        </a:rPr>
                        <a:t>Plan A</a:t>
                      </a:r>
                    </a:p>
                  </a:txBody>
                  <a:tcPr marL="9525" marR="9525" marT="9525" marB="0" anchor="ctr"/>
                </a:tc>
                <a:tc>
                  <a:txBody>
                    <a:bodyPr/>
                    <a:lstStyle/>
                    <a:p>
                      <a:pPr algn="ctr" fontAlgn="ctr"/>
                      <a:r>
                        <a:rPr lang="en-US" sz="1100" b="1" i="0" u="none" strike="noStrike">
                          <a:solidFill>
                            <a:srgbClr val="000000"/>
                          </a:solidFill>
                          <a:effectLst/>
                          <a:latin typeface="Calibri" panose="020F0502020204030204" pitchFamily="34" charset="0"/>
                        </a:rPr>
                        <a:t>Coordinator</a:t>
                      </a:r>
                    </a:p>
                  </a:txBody>
                  <a:tcPr marL="9525" marR="9525" marT="9525" marB="0" anchor="ctr"/>
                </a:tc>
                <a:tc>
                  <a:txBody>
                    <a:bodyPr/>
                    <a:lstStyle/>
                    <a:p>
                      <a:pPr algn="ctr" fontAlgn="ctr"/>
                      <a:r>
                        <a:rPr lang="en-US" sz="1100" b="1" i="0" u="none" strike="noStrike">
                          <a:solidFill>
                            <a:srgbClr val="000000"/>
                          </a:solidFill>
                          <a:effectLst/>
                          <a:latin typeface="Calibri" panose="020F0502020204030204" pitchFamily="34" charset="0"/>
                        </a:rPr>
                        <a:t>Router</a:t>
                      </a:r>
                    </a:p>
                  </a:txBody>
                  <a:tcPr marL="9525" marR="9525" marT="9525" marB="0" anchor="ctr"/>
                </a:tc>
                <a:tc>
                  <a:txBody>
                    <a:bodyPr/>
                    <a:lstStyle/>
                    <a:p>
                      <a:pPr algn="ctr" fontAlgn="ctr"/>
                      <a:r>
                        <a:rPr lang="en-US" sz="1100" b="1" i="0" u="none" strike="noStrike">
                          <a:solidFill>
                            <a:srgbClr val="000000"/>
                          </a:solidFill>
                          <a:effectLst/>
                          <a:latin typeface="Calibri" panose="020F0502020204030204" pitchFamily="34" charset="0"/>
                        </a:rPr>
                        <a:t>END Device</a:t>
                      </a:r>
                    </a:p>
                  </a:txBody>
                  <a:tcPr marL="9525" marR="9525" marT="9525" marB="0" anchor="ctr"/>
                </a:tc>
              </a:tr>
              <a:tr h="305969">
                <a:tc>
                  <a:txBody>
                    <a:bodyPr/>
                    <a:lstStyle/>
                    <a:p>
                      <a:pPr algn="ctr" fontAlgn="ctr"/>
                      <a:r>
                        <a:rPr lang="en-US" sz="1100" b="0" i="0" u="none" strike="noStrike">
                          <a:solidFill>
                            <a:srgbClr val="000000"/>
                          </a:solidFill>
                          <a:effectLst/>
                          <a:latin typeface="Calibri" panose="020F0502020204030204" pitchFamily="34" charset="0"/>
                        </a:rPr>
                        <a:t>A1</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Office Ground</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a:t>
                      </a:r>
                    </a:p>
                  </a:txBody>
                  <a:tcPr marL="9525" marR="9525" marT="9525" marB="0" anchor="ctr"/>
                </a:tc>
              </a:tr>
              <a:tr h="305969">
                <a:tc>
                  <a:txBody>
                    <a:bodyPr/>
                    <a:lstStyle/>
                    <a:p>
                      <a:pPr algn="ctr" fontAlgn="ctr"/>
                      <a:r>
                        <a:rPr lang="en-US" sz="1100" b="0" i="0" u="none" strike="noStrike">
                          <a:solidFill>
                            <a:srgbClr val="000000"/>
                          </a:solidFill>
                          <a:effectLst/>
                          <a:latin typeface="Calibri" panose="020F0502020204030204" pitchFamily="34" charset="0"/>
                        </a:rPr>
                        <a:t>A2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Office 2nd floor</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14</a:t>
                      </a:r>
                    </a:p>
                  </a:txBody>
                  <a:tcPr marL="9525" marR="9525" marT="9525" marB="0" anchor="ctr"/>
                </a:tc>
              </a:tr>
              <a:tr h="305969">
                <a:tc>
                  <a:txBody>
                    <a:bodyPr/>
                    <a:lstStyle/>
                    <a:p>
                      <a:pPr algn="ctr" fontAlgn="ctr"/>
                      <a:r>
                        <a:rPr lang="en-US" sz="1100" b="0" i="0" u="none" strike="noStrike">
                          <a:solidFill>
                            <a:srgbClr val="000000"/>
                          </a:solidFill>
                          <a:effectLst/>
                          <a:latin typeface="Calibri" panose="020F0502020204030204" pitchFamily="34" charset="0"/>
                        </a:rPr>
                        <a:t>B</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West wall</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tc>
              </a:tr>
              <a:tr h="305969">
                <a:tc>
                  <a:txBody>
                    <a:bodyPr/>
                    <a:lstStyle/>
                    <a:p>
                      <a:pPr algn="ctr" fontAlgn="ctr"/>
                      <a:r>
                        <a:rPr lang="en-US" sz="1100" b="0" i="0" u="none" strike="noStrike">
                          <a:solidFill>
                            <a:srgbClr val="000000"/>
                          </a:solidFill>
                          <a:effectLst/>
                          <a:latin typeface="Calibri" panose="020F0502020204030204" pitchFamily="34" charset="0"/>
                        </a:rPr>
                        <a:t>C</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SW Corner-Offices</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r>
              <a:tr h="305969">
                <a:tc>
                  <a:txBody>
                    <a:bodyPr/>
                    <a:lstStyle/>
                    <a:p>
                      <a:pPr algn="ctr" fontAlgn="ctr"/>
                      <a:r>
                        <a:rPr lang="en-US" sz="1100" b="0" i="0" u="none" strike="noStrike">
                          <a:solidFill>
                            <a:srgbClr val="000000"/>
                          </a:solidFill>
                          <a:effectLst/>
                          <a:latin typeface="Calibri" panose="020F0502020204030204" pitchFamily="34" charset="0"/>
                        </a:rPr>
                        <a:t>D</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North wall</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tc>
              </a:tr>
              <a:tr h="444336">
                <a:tc>
                  <a:txBody>
                    <a:bodyPr/>
                    <a:lstStyle/>
                    <a:p>
                      <a:pPr algn="ctr" fontAlgn="ctr"/>
                      <a:r>
                        <a:rPr lang="en-US" sz="1100" b="0" i="0" u="none" strike="noStrike">
                          <a:solidFill>
                            <a:srgbClr val="000000"/>
                          </a:solidFill>
                          <a:effectLst/>
                          <a:latin typeface="Calibri" panose="020F0502020204030204" pitchFamily="34" charset="0"/>
                        </a:rPr>
                        <a:t>E</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Floor Offices with mezzanine</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3</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tc>
              </a:tr>
              <a:tr h="305969">
                <a:tc>
                  <a:txBody>
                    <a:bodyPr/>
                    <a:lstStyle/>
                    <a:p>
                      <a:pPr algn="ctr" fontAlgn="ctr"/>
                      <a:r>
                        <a:rPr lang="en-US" sz="1100" b="0" i="0" u="none" strike="noStrike">
                          <a:solidFill>
                            <a:srgbClr val="000000"/>
                          </a:solidFill>
                          <a:effectLst/>
                          <a:latin typeface="Calibri" panose="020F0502020204030204" pitchFamily="34" charset="0"/>
                        </a:rPr>
                        <a:t>F</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Assy area-1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tc>
              </a:tr>
              <a:tr h="305969">
                <a:tc>
                  <a:txBody>
                    <a:bodyPr/>
                    <a:lstStyle/>
                    <a:p>
                      <a:pPr algn="ctr" fontAlgn="ctr"/>
                      <a:r>
                        <a:rPr lang="en-US" sz="1100" b="0" i="0" u="none" strike="noStrike">
                          <a:solidFill>
                            <a:srgbClr val="000000"/>
                          </a:solidFill>
                          <a:effectLst/>
                          <a:latin typeface="Calibri" panose="020F0502020204030204" pitchFamily="34" charset="0"/>
                        </a:rPr>
                        <a:t>G</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Assy area-2</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20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18</a:t>
                      </a:r>
                    </a:p>
                  </a:txBody>
                  <a:tcPr marL="9525" marR="9525" marT="9525" marB="0" anchor="ctr"/>
                </a:tc>
              </a:tr>
              <a:tr h="305969">
                <a:tc>
                  <a:txBody>
                    <a:bodyPr/>
                    <a:lstStyle/>
                    <a:p>
                      <a:pPr algn="ctr" fontAlgn="ctr"/>
                      <a:r>
                        <a:rPr lang="en-US" sz="1100" b="0" i="0" u="none" strike="noStrike">
                          <a:solidFill>
                            <a:srgbClr val="000000"/>
                          </a:solidFill>
                          <a:effectLst/>
                          <a:latin typeface="Calibri" panose="020F0502020204030204" pitchFamily="34" charset="0"/>
                        </a:rPr>
                        <a:t>H</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Raw Material Racking</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tc>
              </a:tr>
              <a:tr h="305969">
                <a:tc>
                  <a:txBody>
                    <a:bodyPr/>
                    <a:lstStyle/>
                    <a:p>
                      <a:pPr algn="ctr" fontAlgn="ctr"/>
                      <a:r>
                        <a:rPr lang="en-US" sz="1100" b="0" i="0" u="none" strike="noStrike">
                          <a:solidFill>
                            <a:srgbClr val="000000"/>
                          </a:solidFill>
                          <a:effectLst/>
                          <a:latin typeface="Calibri" panose="020F0502020204030204" pitchFamily="34" charset="0"/>
                        </a:rPr>
                        <a:t>I</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Receiving Area</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5</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tc>
              </a:tr>
              <a:tr h="305969">
                <a:tc>
                  <a:txBody>
                    <a:bodyPr/>
                    <a:lstStyle/>
                    <a:p>
                      <a:pPr algn="ctr" fontAlgn="ctr"/>
                      <a:r>
                        <a:rPr lang="en-US" sz="1100" b="0" i="0" u="none" strike="noStrike">
                          <a:solidFill>
                            <a:srgbClr val="000000"/>
                          </a:solidFill>
                          <a:effectLst/>
                          <a:latin typeface="Calibri" panose="020F0502020204030204" pitchFamily="34" charset="0"/>
                        </a:rPr>
                        <a:t>Total</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80</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ctr"/>
                      <a:r>
                        <a:rPr lang="en-US" sz="1100" b="0"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69</a:t>
                      </a:r>
                    </a:p>
                  </a:txBody>
                  <a:tcPr marL="9525" marR="9525" marT="9525" marB="0" anchor="ctr"/>
                </a:tc>
              </a:tr>
            </a:tbl>
          </a:graphicData>
        </a:graphic>
      </p:graphicFrame>
      <p:sp>
        <p:nvSpPr>
          <p:cNvPr id="10" name="Title 1"/>
          <p:cNvSpPr>
            <a:spLocks noGrp="1"/>
          </p:cNvSpPr>
          <p:nvPr>
            <p:ph type="title"/>
          </p:nvPr>
        </p:nvSpPr>
        <p:spPr>
          <a:xfrm>
            <a:off x="533400" y="1047750"/>
            <a:ext cx="8229600" cy="457200"/>
          </a:xfrm>
        </p:spPr>
        <p:txBody>
          <a:bodyPr/>
          <a:lstStyle/>
          <a:p>
            <a:pPr lvl="1"/>
            <a:r>
              <a:rPr lang="en-US" b="1" dirty="0" smtClean="0"/>
              <a:t/>
            </a:r>
            <a:br>
              <a:rPr lang="en-US" b="1" dirty="0" smtClean="0"/>
            </a:br>
            <a:r>
              <a:rPr lang="en-US" sz="1100" b="1" dirty="0" smtClean="0">
                <a:latin typeface="Calibri" panose="020F0502020204030204" pitchFamily="34" charset="0"/>
                <a:cs typeface="Calibri" panose="020F0502020204030204" pitchFamily="34" charset="0"/>
              </a:rPr>
              <a:t>B) Allocate Zone wise SR Devices plan </a:t>
            </a:r>
            <a:r>
              <a:rPr lang="en-US" sz="1100" b="1" dirty="0">
                <a:latin typeface="Calibri" panose="020F0502020204030204" pitchFamily="34" charset="0"/>
                <a:cs typeface="Calibri" panose="020F0502020204030204" pitchFamily="34" charset="0"/>
              </a:rPr>
              <a:t>A for WES-TECH AUTOMATION</a:t>
            </a:r>
            <a:r>
              <a:rPr lang="en-US" b="1" dirty="0"/>
              <a:t/>
            </a:r>
            <a:br>
              <a:rPr lang="en-US" b="1" dirty="0"/>
            </a:br>
            <a:endParaRPr lang="en-US" dirty="0"/>
          </a:p>
        </p:txBody>
      </p:sp>
    </p:spTree>
    <p:extLst>
      <p:ext uri="{BB962C8B-B14F-4D97-AF65-F5344CB8AC3E}">
        <p14:creationId xmlns:p14="http://schemas.microsoft.com/office/powerpoint/2010/main" val="526152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46</a:t>
            </a:fld>
            <a:endParaRPr lang="en-US" dirty="0"/>
          </a:p>
        </p:txBody>
      </p:sp>
      <p:sp>
        <p:nvSpPr>
          <p:cNvPr id="5" name="Title 1"/>
          <p:cNvSpPr txBox="1">
            <a:spLocks/>
          </p:cNvSpPr>
          <p:nvPr/>
        </p:nvSpPr>
        <p:spPr bwMode="auto">
          <a:xfrm>
            <a:off x="457199" y="5715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a:solidFill>
                  <a:schemeClr val="tx2"/>
                </a:solidFill>
                <a:latin typeface="+mj-lt"/>
                <a:ea typeface="+mj-ea"/>
                <a:cs typeface="+mj-cs"/>
              </a:defRPr>
            </a:lvl1pPr>
            <a:lvl2pPr algn="l" rtl="0" eaLnBrk="0" fontAlgn="base" hangingPunct="0">
              <a:spcBef>
                <a:spcPct val="0"/>
              </a:spcBef>
              <a:spcAft>
                <a:spcPct val="0"/>
              </a:spcAft>
              <a:defRPr>
                <a:solidFill>
                  <a:schemeClr val="tx2"/>
                </a:solidFill>
                <a:latin typeface="Arial" charset="0"/>
              </a:defRPr>
            </a:lvl2pPr>
            <a:lvl3pPr algn="l" rtl="0" eaLnBrk="0" fontAlgn="base" hangingPunct="0">
              <a:spcBef>
                <a:spcPct val="0"/>
              </a:spcBef>
              <a:spcAft>
                <a:spcPct val="0"/>
              </a:spcAft>
              <a:defRPr>
                <a:solidFill>
                  <a:schemeClr val="tx2"/>
                </a:solidFill>
                <a:latin typeface="Arial" charset="0"/>
              </a:defRPr>
            </a:lvl3pPr>
            <a:lvl4pPr algn="l" rtl="0" eaLnBrk="0" fontAlgn="base" hangingPunct="0">
              <a:spcBef>
                <a:spcPct val="0"/>
              </a:spcBef>
              <a:spcAft>
                <a:spcPct val="0"/>
              </a:spcAft>
              <a:defRPr>
                <a:solidFill>
                  <a:schemeClr val="tx2"/>
                </a:solidFill>
                <a:latin typeface="Arial" charset="0"/>
              </a:defRPr>
            </a:lvl4pPr>
            <a:lvl5pPr algn="l" rtl="0" eaLnBrk="0" fontAlgn="base" hangingPunct="0">
              <a:spcBef>
                <a:spcPct val="0"/>
              </a:spcBef>
              <a:spcAft>
                <a:spcPct val="0"/>
              </a:spcAft>
              <a:defRPr>
                <a:solidFill>
                  <a:schemeClr val="tx2"/>
                </a:solidFill>
                <a:latin typeface="Arial" charset="0"/>
              </a:defRPr>
            </a:lvl5pPr>
            <a:lvl6pPr marL="457200" algn="l" rtl="0" fontAlgn="base">
              <a:spcBef>
                <a:spcPct val="0"/>
              </a:spcBef>
              <a:spcAft>
                <a:spcPct val="0"/>
              </a:spcAft>
              <a:defRPr>
                <a:solidFill>
                  <a:schemeClr val="tx2"/>
                </a:solidFill>
                <a:latin typeface="Arial" charset="0"/>
              </a:defRPr>
            </a:lvl6pPr>
            <a:lvl7pPr marL="914400" algn="l" rtl="0" fontAlgn="base">
              <a:spcBef>
                <a:spcPct val="0"/>
              </a:spcBef>
              <a:spcAft>
                <a:spcPct val="0"/>
              </a:spcAft>
              <a:defRPr>
                <a:solidFill>
                  <a:schemeClr val="tx2"/>
                </a:solidFill>
                <a:latin typeface="Arial" charset="0"/>
              </a:defRPr>
            </a:lvl7pPr>
            <a:lvl8pPr marL="1371600" algn="l" rtl="0" fontAlgn="base">
              <a:spcBef>
                <a:spcPct val="0"/>
              </a:spcBef>
              <a:spcAft>
                <a:spcPct val="0"/>
              </a:spcAft>
              <a:defRPr>
                <a:solidFill>
                  <a:schemeClr val="tx2"/>
                </a:solidFill>
                <a:latin typeface="Arial" charset="0"/>
              </a:defRPr>
            </a:lvl8pPr>
            <a:lvl9pPr marL="1828800" algn="l" rtl="0" fontAlgn="base">
              <a:spcBef>
                <a:spcPct val="0"/>
              </a:spcBef>
              <a:spcAft>
                <a:spcPct val="0"/>
              </a:spcAft>
              <a:defRPr>
                <a:solidFill>
                  <a:schemeClr val="tx2"/>
                </a:solidFill>
                <a:latin typeface="Arial" charset="0"/>
              </a:defRPr>
            </a:lvl9pPr>
          </a:lstStyle>
          <a:p>
            <a:pPr marL="0" lvl="1"/>
            <a:endParaRPr lang="en-US" sz="1400" b="1" kern="0" dirty="0" smtClean="0">
              <a:latin typeface="Calibri" panose="020F0502020204030204" pitchFamily="34" charset="0"/>
              <a:cs typeface="Calibri" panose="020F0502020204030204" pitchFamily="34" charset="0"/>
            </a:endParaRPr>
          </a:p>
          <a:p>
            <a:pPr marL="0" lvl="1"/>
            <a:r>
              <a:rPr lang="en-US" sz="1400" b="1" kern="0" dirty="0" smtClean="0">
                <a:latin typeface="Calibri" panose="020F0502020204030204" pitchFamily="34" charset="0"/>
                <a:cs typeface="Calibri" panose="020F0502020204030204" pitchFamily="34" charset="0"/>
              </a:rPr>
              <a:t>SR Wireless Network Testing </a:t>
            </a:r>
          </a:p>
          <a:p>
            <a:pPr marL="0" lvl="1"/>
            <a:r>
              <a:rPr lang="en-US" sz="1200" b="1" kern="0" dirty="0" smtClean="0">
                <a:latin typeface="Calibri" panose="020F0502020204030204" pitchFamily="34" charset="0"/>
                <a:cs typeface="Calibri" panose="020F0502020204030204" pitchFamily="34" charset="0"/>
              </a:rPr>
              <a:t>Step#1 SR Components Installation 			(Cont..)</a:t>
            </a:r>
            <a:br>
              <a:rPr lang="en-US" sz="1200" b="1" kern="0" dirty="0" smtClean="0">
                <a:latin typeface="Calibri" panose="020F0502020204030204" pitchFamily="34" charset="0"/>
                <a:cs typeface="Calibri" panose="020F0502020204030204" pitchFamily="34" charset="0"/>
              </a:rPr>
            </a:br>
            <a:endParaRPr lang="en-US" sz="1200" kern="0" dirty="0">
              <a:latin typeface="Calibri" panose="020F0502020204030204" pitchFamily="34" charset="0"/>
              <a:cs typeface="Calibri" panose="020F0502020204030204" pitchFamily="34" charset="0"/>
            </a:endParaRPr>
          </a:p>
        </p:txBody>
      </p:sp>
      <p:sp>
        <p:nvSpPr>
          <p:cNvPr id="10" name="Title 1"/>
          <p:cNvSpPr>
            <a:spLocks noGrp="1"/>
          </p:cNvSpPr>
          <p:nvPr>
            <p:ph type="title"/>
          </p:nvPr>
        </p:nvSpPr>
        <p:spPr>
          <a:xfrm>
            <a:off x="533400" y="1047750"/>
            <a:ext cx="8229600" cy="457200"/>
          </a:xfrm>
        </p:spPr>
        <p:txBody>
          <a:bodyPr/>
          <a:lstStyle/>
          <a:p>
            <a:pPr lvl="1"/>
            <a:r>
              <a:rPr lang="en-US" b="1" dirty="0" smtClean="0"/>
              <a:t/>
            </a:r>
            <a:br>
              <a:rPr lang="en-US" b="1" dirty="0" smtClean="0"/>
            </a:br>
            <a:r>
              <a:rPr lang="en-US" sz="1100" b="1" dirty="0" smtClean="0">
                <a:latin typeface="Calibri" panose="020F0502020204030204" pitchFamily="34" charset="0"/>
                <a:cs typeface="Calibri" panose="020F0502020204030204" pitchFamily="34" charset="0"/>
              </a:rPr>
              <a:t>C) Install SR Device as per Step#1.A and 1.B planning </a:t>
            </a:r>
            <a:r>
              <a:rPr lang="en-US" b="1" dirty="0"/>
              <a:t/>
            </a:r>
            <a:br>
              <a:rPr lang="en-US" b="1" dirty="0"/>
            </a:b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73100" y="1905000"/>
            <a:ext cx="5797798" cy="4352921"/>
          </a:xfrm>
          <a:prstGeom prst="rect">
            <a:avLst/>
          </a:prstGeom>
          <a:ln>
            <a:solidFill>
              <a:schemeClr val="tx1"/>
            </a:solidFill>
          </a:ln>
        </p:spPr>
      </p:pic>
    </p:spTree>
    <p:extLst>
      <p:ext uri="{BB962C8B-B14F-4D97-AF65-F5344CB8AC3E}">
        <p14:creationId xmlns:p14="http://schemas.microsoft.com/office/powerpoint/2010/main" val="13661357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47</a:t>
            </a:fld>
            <a:endParaRPr lang="en-US" dirty="0"/>
          </a:p>
        </p:txBody>
      </p:sp>
      <p:sp>
        <p:nvSpPr>
          <p:cNvPr id="5" name="Title 1"/>
          <p:cNvSpPr txBox="1">
            <a:spLocks/>
          </p:cNvSpPr>
          <p:nvPr/>
        </p:nvSpPr>
        <p:spPr bwMode="auto">
          <a:xfrm>
            <a:off x="457199" y="5715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a:solidFill>
                  <a:schemeClr val="tx2"/>
                </a:solidFill>
                <a:latin typeface="+mj-lt"/>
                <a:ea typeface="+mj-ea"/>
                <a:cs typeface="+mj-cs"/>
              </a:defRPr>
            </a:lvl1pPr>
            <a:lvl2pPr algn="l" rtl="0" eaLnBrk="0" fontAlgn="base" hangingPunct="0">
              <a:spcBef>
                <a:spcPct val="0"/>
              </a:spcBef>
              <a:spcAft>
                <a:spcPct val="0"/>
              </a:spcAft>
              <a:defRPr>
                <a:solidFill>
                  <a:schemeClr val="tx2"/>
                </a:solidFill>
                <a:latin typeface="Arial" charset="0"/>
              </a:defRPr>
            </a:lvl2pPr>
            <a:lvl3pPr algn="l" rtl="0" eaLnBrk="0" fontAlgn="base" hangingPunct="0">
              <a:spcBef>
                <a:spcPct val="0"/>
              </a:spcBef>
              <a:spcAft>
                <a:spcPct val="0"/>
              </a:spcAft>
              <a:defRPr>
                <a:solidFill>
                  <a:schemeClr val="tx2"/>
                </a:solidFill>
                <a:latin typeface="Arial" charset="0"/>
              </a:defRPr>
            </a:lvl3pPr>
            <a:lvl4pPr algn="l" rtl="0" eaLnBrk="0" fontAlgn="base" hangingPunct="0">
              <a:spcBef>
                <a:spcPct val="0"/>
              </a:spcBef>
              <a:spcAft>
                <a:spcPct val="0"/>
              </a:spcAft>
              <a:defRPr>
                <a:solidFill>
                  <a:schemeClr val="tx2"/>
                </a:solidFill>
                <a:latin typeface="Arial" charset="0"/>
              </a:defRPr>
            </a:lvl4pPr>
            <a:lvl5pPr algn="l" rtl="0" eaLnBrk="0" fontAlgn="base" hangingPunct="0">
              <a:spcBef>
                <a:spcPct val="0"/>
              </a:spcBef>
              <a:spcAft>
                <a:spcPct val="0"/>
              </a:spcAft>
              <a:defRPr>
                <a:solidFill>
                  <a:schemeClr val="tx2"/>
                </a:solidFill>
                <a:latin typeface="Arial" charset="0"/>
              </a:defRPr>
            </a:lvl5pPr>
            <a:lvl6pPr marL="457200" algn="l" rtl="0" fontAlgn="base">
              <a:spcBef>
                <a:spcPct val="0"/>
              </a:spcBef>
              <a:spcAft>
                <a:spcPct val="0"/>
              </a:spcAft>
              <a:defRPr>
                <a:solidFill>
                  <a:schemeClr val="tx2"/>
                </a:solidFill>
                <a:latin typeface="Arial" charset="0"/>
              </a:defRPr>
            </a:lvl6pPr>
            <a:lvl7pPr marL="914400" algn="l" rtl="0" fontAlgn="base">
              <a:spcBef>
                <a:spcPct val="0"/>
              </a:spcBef>
              <a:spcAft>
                <a:spcPct val="0"/>
              </a:spcAft>
              <a:defRPr>
                <a:solidFill>
                  <a:schemeClr val="tx2"/>
                </a:solidFill>
                <a:latin typeface="Arial" charset="0"/>
              </a:defRPr>
            </a:lvl7pPr>
            <a:lvl8pPr marL="1371600" algn="l" rtl="0" fontAlgn="base">
              <a:spcBef>
                <a:spcPct val="0"/>
              </a:spcBef>
              <a:spcAft>
                <a:spcPct val="0"/>
              </a:spcAft>
              <a:defRPr>
                <a:solidFill>
                  <a:schemeClr val="tx2"/>
                </a:solidFill>
                <a:latin typeface="Arial" charset="0"/>
              </a:defRPr>
            </a:lvl8pPr>
            <a:lvl9pPr marL="1828800" algn="l" rtl="0" fontAlgn="base">
              <a:spcBef>
                <a:spcPct val="0"/>
              </a:spcBef>
              <a:spcAft>
                <a:spcPct val="0"/>
              </a:spcAft>
              <a:defRPr>
                <a:solidFill>
                  <a:schemeClr val="tx2"/>
                </a:solidFill>
                <a:latin typeface="Arial" charset="0"/>
              </a:defRPr>
            </a:lvl9pPr>
          </a:lstStyle>
          <a:p>
            <a:pPr marL="0" lvl="1"/>
            <a:endParaRPr lang="en-US" sz="1400" b="1" kern="0" dirty="0" smtClean="0">
              <a:latin typeface="Calibri" panose="020F0502020204030204" pitchFamily="34" charset="0"/>
              <a:cs typeface="Calibri" panose="020F0502020204030204" pitchFamily="34" charset="0"/>
            </a:endParaRPr>
          </a:p>
          <a:p>
            <a:pPr marL="0" lvl="1"/>
            <a:r>
              <a:rPr lang="en-US" sz="1400" b="1" kern="0" dirty="0" smtClean="0">
                <a:latin typeface="Calibri" panose="020F0502020204030204" pitchFamily="34" charset="0"/>
                <a:cs typeface="Calibri" panose="020F0502020204030204" pitchFamily="34" charset="0"/>
              </a:rPr>
              <a:t>SR Wireless Network Testing </a:t>
            </a:r>
          </a:p>
          <a:p>
            <a:pPr marL="0" lvl="1"/>
            <a:r>
              <a:rPr lang="en-US" sz="1200" b="1" kern="0" dirty="0" smtClean="0">
                <a:latin typeface="Calibri" panose="020F0502020204030204" pitchFamily="34" charset="0"/>
                <a:cs typeface="Calibri" panose="020F0502020204030204" pitchFamily="34" charset="0"/>
              </a:rPr>
              <a:t>Step#1 SR Components Installation 			(Cont..)</a:t>
            </a:r>
            <a:br>
              <a:rPr lang="en-US" sz="1200" b="1" kern="0" dirty="0" smtClean="0">
                <a:latin typeface="Calibri" panose="020F0502020204030204" pitchFamily="34" charset="0"/>
                <a:cs typeface="Calibri" panose="020F0502020204030204" pitchFamily="34" charset="0"/>
              </a:rPr>
            </a:br>
            <a:endParaRPr lang="en-US" sz="1200" kern="0" dirty="0">
              <a:latin typeface="Calibri" panose="020F0502020204030204" pitchFamily="34" charset="0"/>
              <a:cs typeface="Calibri" panose="020F0502020204030204" pitchFamily="34" charset="0"/>
            </a:endParaRPr>
          </a:p>
        </p:txBody>
      </p:sp>
      <p:sp>
        <p:nvSpPr>
          <p:cNvPr id="10" name="Title 1"/>
          <p:cNvSpPr>
            <a:spLocks noGrp="1"/>
          </p:cNvSpPr>
          <p:nvPr>
            <p:ph type="title"/>
          </p:nvPr>
        </p:nvSpPr>
        <p:spPr>
          <a:xfrm>
            <a:off x="533400" y="1047750"/>
            <a:ext cx="8229600" cy="457200"/>
          </a:xfrm>
        </p:spPr>
        <p:txBody>
          <a:bodyPr/>
          <a:lstStyle/>
          <a:p>
            <a:pPr lvl="1"/>
            <a:r>
              <a:rPr lang="en-US" b="1" dirty="0" smtClean="0"/>
              <a:t/>
            </a:r>
            <a:br>
              <a:rPr lang="en-US" b="1" dirty="0" smtClean="0"/>
            </a:br>
            <a:r>
              <a:rPr lang="en-US" sz="1100" b="1" dirty="0">
                <a:latin typeface="Calibri" panose="020F0502020204030204" pitchFamily="34" charset="0"/>
                <a:cs typeface="Calibri" panose="020F0502020204030204" pitchFamily="34" charset="0"/>
              </a:rPr>
              <a:t>D</a:t>
            </a:r>
            <a:r>
              <a:rPr lang="en-US" sz="1100" b="1" dirty="0" smtClean="0">
                <a:latin typeface="Calibri" panose="020F0502020204030204" pitchFamily="34" charset="0"/>
                <a:cs typeface="Calibri" panose="020F0502020204030204" pitchFamily="34" charset="0"/>
              </a:rPr>
              <a:t>) Factory Reset Switch</a:t>
            </a:r>
            <a:r>
              <a:rPr lang="en-US" b="1" dirty="0"/>
              <a:t/>
            </a:r>
            <a:br>
              <a:rPr lang="en-US" b="1" dirty="0"/>
            </a:b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400" y="1981200"/>
            <a:ext cx="7151924" cy="3383280"/>
          </a:xfrm>
          <a:prstGeom prst="rect">
            <a:avLst/>
          </a:prstGeom>
          <a:ln>
            <a:solidFill>
              <a:schemeClr val="tx1"/>
            </a:solidFill>
          </a:ln>
        </p:spPr>
      </p:pic>
    </p:spTree>
    <p:extLst>
      <p:ext uri="{BB962C8B-B14F-4D97-AF65-F5344CB8AC3E}">
        <p14:creationId xmlns:p14="http://schemas.microsoft.com/office/powerpoint/2010/main" val="32432978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48</a:t>
            </a:fld>
            <a:endParaRPr lang="en-US" dirty="0"/>
          </a:p>
        </p:txBody>
      </p:sp>
      <p:sp>
        <p:nvSpPr>
          <p:cNvPr id="5" name="Title 1"/>
          <p:cNvSpPr txBox="1">
            <a:spLocks/>
          </p:cNvSpPr>
          <p:nvPr/>
        </p:nvSpPr>
        <p:spPr bwMode="auto">
          <a:xfrm>
            <a:off x="457199" y="571500"/>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a:solidFill>
                  <a:schemeClr val="tx2"/>
                </a:solidFill>
                <a:latin typeface="+mj-lt"/>
                <a:ea typeface="+mj-ea"/>
                <a:cs typeface="+mj-cs"/>
              </a:defRPr>
            </a:lvl1pPr>
            <a:lvl2pPr algn="l" rtl="0" eaLnBrk="0" fontAlgn="base" hangingPunct="0">
              <a:spcBef>
                <a:spcPct val="0"/>
              </a:spcBef>
              <a:spcAft>
                <a:spcPct val="0"/>
              </a:spcAft>
              <a:defRPr>
                <a:solidFill>
                  <a:schemeClr val="tx2"/>
                </a:solidFill>
                <a:latin typeface="Arial" charset="0"/>
              </a:defRPr>
            </a:lvl2pPr>
            <a:lvl3pPr algn="l" rtl="0" eaLnBrk="0" fontAlgn="base" hangingPunct="0">
              <a:spcBef>
                <a:spcPct val="0"/>
              </a:spcBef>
              <a:spcAft>
                <a:spcPct val="0"/>
              </a:spcAft>
              <a:defRPr>
                <a:solidFill>
                  <a:schemeClr val="tx2"/>
                </a:solidFill>
                <a:latin typeface="Arial" charset="0"/>
              </a:defRPr>
            </a:lvl3pPr>
            <a:lvl4pPr algn="l" rtl="0" eaLnBrk="0" fontAlgn="base" hangingPunct="0">
              <a:spcBef>
                <a:spcPct val="0"/>
              </a:spcBef>
              <a:spcAft>
                <a:spcPct val="0"/>
              </a:spcAft>
              <a:defRPr>
                <a:solidFill>
                  <a:schemeClr val="tx2"/>
                </a:solidFill>
                <a:latin typeface="Arial" charset="0"/>
              </a:defRPr>
            </a:lvl4pPr>
            <a:lvl5pPr algn="l" rtl="0" eaLnBrk="0" fontAlgn="base" hangingPunct="0">
              <a:spcBef>
                <a:spcPct val="0"/>
              </a:spcBef>
              <a:spcAft>
                <a:spcPct val="0"/>
              </a:spcAft>
              <a:defRPr>
                <a:solidFill>
                  <a:schemeClr val="tx2"/>
                </a:solidFill>
                <a:latin typeface="Arial" charset="0"/>
              </a:defRPr>
            </a:lvl5pPr>
            <a:lvl6pPr marL="457200" algn="l" rtl="0" fontAlgn="base">
              <a:spcBef>
                <a:spcPct val="0"/>
              </a:spcBef>
              <a:spcAft>
                <a:spcPct val="0"/>
              </a:spcAft>
              <a:defRPr>
                <a:solidFill>
                  <a:schemeClr val="tx2"/>
                </a:solidFill>
                <a:latin typeface="Arial" charset="0"/>
              </a:defRPr>
            </a:lvl6pPr>
            <a:lvl7pPr marL="914400" algn="l" rtl="0" fontAlgn="base">
              <a:spcBef>
                <a:spcPct val="0"/>
              </a:spcBef>
              <a:spcAft>
                <a:spcPct val="0"/>
              </a:spcAft>
              <a:defRPr>
                <a:solidFill>
                  <a:schemeClr val="tx2"/>
                </a:solidFill>
                <a:latin typeface="Arial" charset="0"/>
              </a:defRPr>
            </a:lvl7pPr>
            <a:lvl8pPr marL="1371600" algn="l" rtl="0" fontAlgn="base">
              <a:spcBef>
                <a:spcPct val="0"/>
              </a:spcBef>
              <a:spcAft>
                <a:spcPct val="0"/>
              </a:spcAft>
              <a:defRPr>
                <a:solidFill>
                  <a:schemeClr val="tx2"/>
                </a:solidFill>
                <a:latin typeface="Arial" charset="0"/>
              </a:defRPr>
            </a:lvl8pPr>
            <a:lvl9pPr marL="1828800" algn="l" rtl="0" fontAlgn="base">
              <a:spcBef>
                <a:spcPct val="0"/>
              </a:spcBef>
              <a:spcAft>
                <a:spcPct val="0"/>
              </a:spcAft>
              <a:defRPr>
                <a:solidFill>
                  <a:schemeClr val="tx2"/>
                </a:solidFill>
                <a:latin typeface="Arial" charset="0"/>
              </a:defRPr>
            </a:lvl9pPr>
          </a:lstStyle>
          <a:p>
            <a:pPr marL="0" lvl="1"/>
            <a:endParaRPr lang="en-US" sz="1400" b="1" kern="0" dirty="0" smtClean="0">
              <a:latin typeface="Calibri" panose="020F0502020204030204" pitchFamily="34" charset="0"/>
              <a:cs typeface="Calibri" panose="020F0502020204030204" pitchFamily="34" charset="0"/>
            </a:endParaRPr>
          </a:p>
          <a:p>
            <a:pPr marL="0" lvl="1"/>
            <a:r>
              <a:rPr lang="en-US" sz="1400" b="1" kern="0" dirty="0" smtClean="0">
                <a:latin typeface="Calibri" panose="020F0502020204030204" pitchFamily="34" charset="0"/>
                <a:cs typeface="Calibri" panose="020F0502020204030204" pitchFamily="34" charset="0"/>
              </a:rPr>
              <a:t>SR Wireless Network Testing </a:t>
            </a:r>
          </a:p>
          <a:p>
            <a:pPr marL="0" lvl="1"/>
            <a:r>
              <a:rPr lang="en-US" sz="1200" b="1" kern="0" dirty="0" smtClean="0">
                <a:latin typeface="Calibri" panose="020F0502020204030204" pitchFamily="34" charset="0"/>
                <a:cs typeface="Calibri" panose="020F0502020204030204" pitchFamily="34" charset="0"/>
              </a:rPr>
              <a:t>Step#1 SR Components Installation 			(Cont..)</a:t>
            </a:r>
            <a:br>
              <a:rPr lang="en-US" sz="1200" b="1" kern="0" dirty="0" smtClean="0">
                <a:latin typeface="Calibri" panose="020F0502020204030204" pitchFamily="34" charset="0"/>
                <a:cs typeface="Calibri" panose="020F0502020204030204" pitchFamily="34" charset="0"/>
              </a:rPr>
            </a:br>
            <a:endParaRPr lang="en-US" sz="1200" kern="0" dirty="0">
              <a:latin typeface="Calibri" panose="020F0502020204030204" pitchFamily="34" charset="0"/>
              <a:cs typeface="Calibri" panose="020F0502020204030204" pitchFamily="34" charset="0"/>
            </a:endParaRPr>
          </a:p>
        </p:txBody>
      </p:sp>
      <p:sp>
        <p:nvSpPr>
          <p:cNvPr id="10" name="Title 1"/>
          <p:cNvSpPr>
            <a:spLocks noGrp="1"/>
          </p:cNvSpPr>
          <p:nvPr>
            <p:ph type="title"/>
          </p:nvPr>
        </p:nvSpPr>
        <p:spPr>
          <a:xfrm>
            <a:off x="533400" y="1047750"/>
            <a:ext cx="8229600" cy="457200"/>
          </a:xfrm>
        </p:spPr>
        <p:txBody>
          <a:bodyPr/>
          <a:lstStyle/>
          <a:p>
            <a:pPr lvl="1"/>
            <a:r>
              <a:rPr lang="en-US" b="1" dirty="0" smtClean="0"/>
              <a:t/>
            </a:r>
            <a:br>
              <a:rPr lang="en-US" b="1" dirty="0" smtClean="0"/>
            </a:br>
            <a:r>
              <a:rPr lang="en-US" sz="1100" b="1" dirty="0" smtClean="0">
                <a:latin typeface="Calibri" panose="020F0502020204030204" pitchFamily="34" charset="0"/>
                <a:cs typeface="Calibri" panose="020F0502020204030204" pitchFamily="34" charset="0"/>
              </a:rPr>
              <a:t>E) LED Indication for SR Device</a:t>
            </a:r>
            <a:r>
              <a:rPr lang="en-US" b="1" dirty="0"/>
              <a:t/>
            </a:r>
            <a:br>
              <a:rPr lang="en-US" b="1" dirty="0"/>
            </a:b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7114263"/>
              </p:ext>
            </p:extLst>
          </p:nvPr>
        </p:nvGraphicFramePr>
        <p:xfrm>
          <a:off x="457200" y="1600200"/>
          <a:ext cx="8229599" cy="4211320"/>
        </p:xfrm>
        <a:graphic>
          <a:graphicData uri="http://schemas.openxmlformats.org/drawingml/2006/table">
            <a:tbl>
              <a:tblPr firstRow="1" bandRow="1">
                <a:tableStyleId>{5C22544A-7EE6-4342-B048-85BDC9FD1C3A}</a:tableStyleId>
              </a:tblPr>
              <a:tblGrid>
                <a:gridCol w="1175657"/>
                <a:gridCol w="1175657"/>
                <a:gridCol w="1175657"/>
                <a:gridCol w="1175657"/>
                <a:gridCol w="1175657"/>
                <a:gridCol w="1175657"/>
                <a:gridCol w="1175657"/>
              </a:tblGrid>
              <a:tr h="370840">
                <a:tc>
                  <a:txBody>
                    <a:bodyPr/>
                    <a:lstStyle/>
                    <a:p>
                      <a:pPr algn="ctr"/>
                      <a:r>
                        <a:rPr lang="en-US" sz="1200" dirty="0" smtClean="0">
                          <a:solidFill>
                            <a:schemeClr val="tx1"/>
                          </a:solidFill>
                        </a:rPr>
                        <a:t>SR #</a:t>
                      </a:r>
                      <a:endParaRPr lang="en-IN" sz="1200" dirty="0">
                        <a:solidFill>
                          <a:schemeClr val="tx1"/>
                        </a:solidFill>
                      </a:endParaRPr>
                    </a:p>
                  </a:txBody>
                  <a:tcPr/>
                </a:tc>
                <a:tc>
                  <a:txBody>
                    <a:bodyPr/>
                    <a:lstStyle/>
                    <a:p>
                      <a:pPr algn="ctr"/>
                      <a:r>
                        <a:rPr lang="en-US" sz="1200" dirty="0" smtClean="0">
                          <a:solidFill>
                            <a:schemeClr val="tx1"/>
                          </a:solidFill>
                        </a:rPr>
                        <a:t>Description</a:t>
                      </a:r>
                      <a:endParaRPr lang="en-IN" sz="1200" dirty="0">
                        <a:solidFill>
                          <a:schemeClr val="tx1"/>
                        </a:solidFill>
                      </a:endParaRPr>
                    </a:p>
                  </a:txBody>
                  <a:tcPr/>
                </a:tc>
                <a:tc>
                  <a:txBody>
                    <a:bodyPr/>
                    <a:lstStyle/>
                    <a:p>
                      <a:pPr algn="ctr"/>
                      <a:r>
                        <a:rPr lang="en-US" sz="1200" dirty="0" smtClean="0">
                          <a:solidFill>
                            <a:srgbClr val="FF0000"/>
                          </a:solidFill>
                        </a:rPr>
                        <a:t>RED </a:t>
                      </a:r>
                      <a:endParaRPr lang="en-IN" sz="1200" dirty="0">
                        <a:solidFill>
                          <a:srgbClr val="FF0000"/>
                        </a:solidFill>
                      </a:endParaRPr>
                    </a:p>
                  </a:txBody>
                  <a:tcPr/>
                </a:tc>
                <a:tc>
                  <a:txBody>
                    <a:bodyPr/>
                    <a:lstStyle/>
                    <a:p>
                      <a:pPr algn="ctr"/>
                      <a:r>
                        <a:rPr lang="en-US" sz="1200" dirty="0" smtClean="0">
                          <a:solidFill>
                            <a:srgbClr val="92D050"/>
                          </a:solidFill>
                        </a:rPr>
                        <a:t>GREEN</a:t>
                      </a:r>
                      <a:endParaRPr lang="en-IN" sz="1200" dirty="0">
                        <a:solidFill>
                          <a:srgbClr val="92D050"/>
                        </a:solidFill>
                      </a:endParaRPr>
                    </a:p>
                  </a:txBody>
                  <a:tcPr/>
                </a:tc>
                <a:tc>
                  <a:txBody>
                    <a:bodyPr/>
                    <a:lstStyle/>
                    <a:p>
                      <a:pPr algn="ctr"/>
                      <a:r>
                        <a:rPr lang="en-US" sz="1200" dirty="0" smtClean="0">
                          <a:solidFill>
                            <a:srgbClr val="FFC000"/>
                          </a:solidFill>
                        </a:rPr>
                        <a:t>ORANGE</a:t>
                      </a:r>
                      <a:endParaRPr lang="en-IN" sz="1200" dirty="0">
                        <a:solidFill>
                          <a:srgbClr val="FFC000"/>
                        </a:solidFill>
                      </a:endParaRPr>
                    </a:p>
                  </a:txBody>
                  <a:tcPr/>
                </a:tc>
                <a:tc>
                  <a:txBody>
                    <a:bodyPr/>
                    <a:lstStyle/>
                    <a:p>
                      <a:pPr algn="ctr"/>
                      <a:r>
                        <a:rPr lang="en-US" sz="1200" dirty="0" smtClean="0">
                          <a:solidFill>
                            <a:srgbClr val="00CCFF"/>
                          </a:solidFill>
                        </a:rPr>
                        <a:t>BLUE</a:t>
                      </a:r>
                      <a:endParaRPr lang="en-IN" sz="1200" dirty="0">
                        <a:solidFill>
                          <a:srgbClr val="00CCFF"/>
                        </a:solidFill>
                      </a:endParaRPr>
                    </a:p>
                  </a:txBody>
                  <a:tcPr/>
                </a:tc>
                <a:tc>
                  <a:txBody>
                    <a:bodyPr/>
                    <a:lstStyle/>
                    <a:p>
                      <a:pPr algn="ctr"/>
                      <a:r>
                        <a:rPr lang="en-US" sz="1200" dirty="0" smtClean="0">
                          <a:solidFill>
                            <a:schemeClr val="tx1"/>
                          </a:solidFill>
                        </a:rPr>
                        <a:t>Comments</a:t>
                      </a:r>
                      <a:endParaRPr lang="en-IN" sz="1200" dirty="0">
                        <a:solidFill>
                          <a:schemeClr val="tx1"/>
                        </a:solidFill>
                      </a:endParaRPr>
                    </a:p>
                  </a:txBody>
                  <a:tcPr/>
                </a:tc>
              </a:tr>
              <a:tr h="370840">
                <a:tc>
                  <a:txBody>
                    <a:bodyPr/>
                    <a:lstStyle/>
                    <a:p>
                      <a:pPr algn="ctr"/>
                      <a:r>
                        <a:rPr lang="en-US" sz="1200" dirty="0" smtClean="0"/>
                        <a:t>1</a:t>
                      </a:r>
                      <a:endParaRPr lang="en-IN" sz="1200" dirty="0"/>
                    </a:p>
                  </a:txBody>
                  <a:tcPr/>
                </a:tc>
                <a:tc>
                  <a:txBody>
                    <a:bodyPr/>
                    <a:lstStyle/>
                    <a:p>
                      <a:r>
                        <a:rPr lang="en-US" sz="1200" dirty="0" smtClean="0"/>
                        <a:t>Power On</a:t>
                      </a:r>
                      <a:endParaRPr lang="en-IN" sz="1200" dirty="0"/>
                    </a:p>
                  </a:txBody>
                  <a:tcPr/>
                </a:tc>
                <a:tc>
                  <a:txBody>
                    <a:bodyPr/>
                    <a:lstStyle/>
                    <a:p>
                      <a:pPr algn="ctr"/>
                      <a:endParaRPr lang="en-IN" sz="1200" dirty="0"/>
                    </a:p>
                  </a:txBody>
                  <a:tcPr/>
                </a:tc>
                <a:tc>
                  <a:txBody>
                    <a:bodyPr/>
                    <a:lstStyle/>
                    <a:p>
                      <a:pPr algn="ctr"/>
                      <a:r>
                        <a:rPr lang="en-US" sz="1200" dirty="0" smtClean="0"/>
                        <a:t>Solid</a:t>
                      </a:r>
                      <a:endParaRPr lang="en-IN" sz="1200" dirty="0"/>
                    </a:p>
                  </a:txBody>
                  <a:tcPr/>
                </a:tc>
                <a:tc>
                  <a:txBody>
                    <a:bodyPr/>
                    <a:lstStyle/>
                    <a:p>
                      <a:pPr algn="ctr"/>
                      <a:endParaRPr lang="en-IN" sz="1200" dirty="0"/>
                    </a:p>
                  </a:txBody>
                  <a:tcPr/>
                </a:tc>
                <a:tc>
                  <a:txBody>
                    <a:bodyPr/>
                    <a:lstStyle/>
                    <a:p>
                      <a:endParaRPr lang="en-IN" sz="1200"/>
                    </a:p>
                  </a:txBody>
                  <a:tcPr/>
                </a:tc>
                <a:tc>
                  <a:txBody>
                    <a:bodyPr/>
                    <a:lstStyle/>
                    <a:p>
                      <a:r>
                        <a:rPr lang="en-US" sz="1200" dirty="0" smtClean="0"/>
                        <a:t>Solid</a:t>
                      </a:r>
                      <a:r>
                        <a:rPr lang="en-US" sz="1200" baseline="0" dirty="0" smtClean="0"/>
                        <a:t> until cut off power</a:t>
                      </a:r>
                      <a:endParaRPr lang="en-IN" sz="1200" dirty="0"/>
                    </a:p>
                  </a:txBody>
                  <a:tcPr/>
                </a:tc>
              </a:tr>
              <a:tr h="370840">
                <a:tc>
                  <a:txBody>
                    <a:bodyPr/>
                    <a:lstStyle/>
                    <a:p>
                      <a:pPr algn="ctr"/>
                      <a:r>
                        <a:rPr lang="en-US" sz="1200" dirty="0" smtClean="0"/>
                        <a:t>2</a:t>
                      </a:r>
                      <a:endParaRPr lang="en-IN" sz="1200" dirty="0"/>
                    </a:p>
                  </a:txBody>
                  <a:tcPr/>
                </a:tc>
                <a:tc>
                  <a:txBody>
                    <a:bodyPr/>
                    <a:lstStyle/>
                    <a:p>
                      <a:r>
                        <a:rPr lang="en-US" sz="1200" dirty="0" smtClean="0"/>
                        <a:t>Advertisement</a:t>
                      </a:r>
                      <a:endParaRPr lang="en-IN" sz="1200" dirty="0"/>
                    </a:p>
                  </a:txBody>
                  <a:tcPr/>
                </a:tc>
                <a:tc>
                  <a:txBody>
                    <a:bodyPr/>
                    <a:lstStyle/>
                    <a:p>
                      <a:pPr algn="ctr"/>
                      <a:endParaRPr lang="en-IN" sz="1200" dirty="0"/>
                    </a:p>
                  </a:txBody>
                  <a:tcPr/>
                </a:tc>
                <a:tc>
                  <a:txBody>
                    <a:bodyPr/>
                    <a:lstStyle/>
                    <a:p>
                      <a:pPr algn="ctr"/>
                      <a:endParaRPr lang="en-IN" sz="1200" dirty="0"/>
                    </a:p>
                  </a:txBody>
                  <a:tcPr/>
                </a:tc>
                <a:tc>
                  <a:txBody>
                    <a:bodyPr/>
                    <a:lstStyle/>
                    <a:p>
                      <a:pPr algn="ctr"/>
                      <a:endParaRPr lang="en-IN" sz="1200" dirty="0"/>
                    </a:p>
                  </a:txBody>
                  <a:tcPr/>
                </a:tc>
                <a:tc>
                  <a:txBody>
                    <a:bodyPr/>
                    <a:lstStyle/>
                    <a:p>
                      <a:pPr algn="ctr"/>
                      <a:r>
                        <a:rPr lang="en-US" sz="1200" dirty="0" smtClean="0"/>
                        <a:t>Blink every 5sec</a:t>
                      </a:r>
                      <a:endParaRPr lang="en-IN" sz="1200" dirty="0"/>
                    </a:p>
                  </a:txBody>
                  <a:tcPr/>
                </a:tc>
                <a:tc>
                  <a:txBody>
                    <a:bodyPr/>
                    <a:lstStyle/>
                    <a:p>
                      <a:endParaRPr lang="en-IN" sz="1200" dirty="0"/>
                    </a:p>
                  </a:txBody>
                  <a:tcPr/>
                </a:tc>
              </a:tr>
              <a:tr h="370840">
                <a:tc>
                  <a:txBody>
                    <a:bodyPr/>
                    <a:lstStyle/>
                    <a:p>
                      <a:pPr algn="ctr"/>
                      <a:r>
                        <a:rPr lang="en-US" sz="1200" dirty="0" smtClean="0"/>
                        <a:t>3</a:t>
                      </a:r>
                      <a:endParaRPr lang="en-IN" sz="1200" dirty="0"/>
                    </a:p>
                  </a:txBody>
                  <a:tcPr/>
                </a:tc>
                <a:tc>
                  <a:txBody>
                    <a:bodyPr/>
                    <a:lstStyle/>
                    <a:p>
                      <a:r>
                        <a:rPr lang="en-US" sz="1200" dirty="0" smtClean="0"/>
                        <a:t>Connection</a:t>
                      </a:r>
                      <a:endParaRPr lang="en-IN" sz="1200" dirty="0"/>
                    </a:p>
                  </a:txBody>
                  <a:tcPr/>
                </a:tc>
                <a:tc>
                  <a:txBody>
                    <a:bodyPr/>
                    <a:lstStyle/>
                    <a:p>
                      <a:pPr algn="ctr"/>
                      <a:endParaRPr lang="en-IN" sz="1200" dirty="0"/>
                    </a:p>
                  </a:txBody>
                  <a:tcPr/>
                </a:tc>
                <a:tc>
                  <a:txBody>
                    <a:bodyPr/>
                    <a:lstStyle/>
                    <a:p>
                      <a:pPr algn="ctr"/>
                      <a:endParaRPr lang="en-IN" sz="1200" dirty="0"/>
                    </a:p>
                  </a:txBody>
                  <a:tcPr/>
                </a:tc>
                <a:tc>
                  <a:txBody>
                    <a:bodyPr/>
                    <a:lstStyle/>
                    <a:p>
                      <a:pPr algn="ctr"/>
                      <a:endParaRPr lang="en-IN" sz="1200" dirty="0"/>
                    </a:p>
                  </a:txBody>
                  <a:tcPr/>
                </a:tc>
                <a:tc>
                  <a:txBody>
                    <a:bodyPr/>
                    <a:lstStyle/>
                    <a:p>
                      <a:pPr algn="ctr"/>
                      <a:r>
                        <a:rPr lang="en-US" sz="1200" dirty="0" smtClean="0"/>
                        <a:t>Solid</a:t>
                      </a:r>
                      <a:endParaRPr lang="en-IN" sz="1200" dirty="0"/>
                    </a:p>
                  </a:txBody>
                  <a:tcPr/>
                </a:tc>
                <a:tc>
                  <a:txBody>
                    <a:bodyPr/>
                    <a:lstStyle/>
                    <a:p>
                      <a:r>
                        <a:rPr lang="en-US" sz="1200" dirty="0" smtClean="0"/>
                        <a:t>Solid until connection timeout</a:t>
                      </a:r>
                      <a:endParaRPr lang="en-IN" sz="1200" dirty="0"/>
                    </a:p>
                  </a:txBody>
                  <a:tcPr/>
                </a:tc>
              </a:tr>
              <a:tr h="370840">
                <a:tc>
                  <a:txBody>
                    <a:bodyPr/>
                    <a:lstStyle/>
                    <a:p>
                      <a:pPr algn="ctr"/>
                      <a:r>
                        <a:rPr lang="en-US" sz="1200" dirty="0" smtClean="0"/>
                        <a:t>4</a:t>
                      </a:r>
                      <a:endParaRPr lang="en-IN" sz="1200" dirty="0"/>
                    </a:p>
                  </a:txBody>
                  <a:tcPr/>
                </a:tc>
                <a:tc>
                  <a:txBody>
                    <a:bodyPr/>
                    <a:lstStyle/>
                    <a:p>
                      <a:r>
                        <a:rPr lang="en-US" sz="1200" dirty="0" smtClean="0"/>
                        <a:t>Searching</a:t>
                      </a:r>
                      <a:r>
                        <a:rPr lang="en-US" sz="1200" baseline="0" dirty="0" smtClean="0"/>
                        <a:t> for ANT network</a:t>
                      </a:r>
                      <a:endParaRPr lang="en-IN" sz="1200" dirty="0"/>
                    </a:p>
                  </a:txBody>
                  <a:tcPr/>
                </a:tc>
                <a:tc>
                  <a:txBody>
                    <a:bodyPr/>
                    <a:lstStyle/>
                    <a:p>
                      <a:pPr algn="ctr"/>
                      <a:endParaRPr lang="en-IN" sz="1200" dirty="0"/>
                    </a:p>
                  </a:txBody>
                  <a:tcPr/>
                </a:tc>
                <a:tc>
                  <a:txBody>
                    <a:bodyPr/>
                    <a:lstStyle/>
                    <a:p>
                      <a:pPr algn="ctr"/>
                      <a:endParaRPr lang="en-IN" sz="1200" dirty="0"/>
                    </a:p>
                  </a:txBody>
                  <a:tcPr/>
                </a:tc>
                <a:tc>
                  <a:txBody>
                    <a:bodyPr/>
                    <a:lstStyle/>
                    <a:p>
                      <a:pPr algn="ctr"/>
                      <a:r>
                        <a:rPr lang="en-US" sz="1200" dirty="0" smtClean="0"/>
                        <a:t>Blink every 5 sec</a:t>
                      </a:r>
                      <a:endParaRPr lang="en-IN" sz="1200" dirty="0"/>
                    </a:p>
                  </a:txBody>
                  <a:tcPr/>
                </a:tc>
                <a:tc>
                  <a:txBody>
                    <a:bodyPr/>
                    <a:lstStyle/>
                    <a:p>
                      <a:endParaRPr lang="en-IN" sz="1200" dirty="0"/>
                    </a:p>
                  </a:txBody>
                  <a:tcPr/>
                </a:tc>
                <a:tc>
                  <a:txBody>
                    <a:bodyPr/>
                    <a:lstStyle/>
                    <a:p>
                      <a:endParaRPr lang="en-IN" sz="1200" dirty="0"/>
                    </a:p>
                  </a:txBody>
                  <a:tcPr/>
                </a:tc>
              </a:tr>
              <a:tr h="370840">
                <a:tc>
                  <a:txBody>
                    <a:bodyPr/>
                    <a:lstStyle/>
                    <a:p>
                      <a:pPr algn="ctr"/>
                      <a:r>
                        <a:rPr lang="en-US" sz="1200" dirty="0" smtClean="0"/>
                        <a:t>5</a:t>
                      </a:r>
                      <a:endParaRPr lang="en-IN" sz="1200" dirty="0"/>
                    </a:p>
                  </a:txBody>
                  <a:tcPr/>
                </a:tc>
                <a:tc>
                  <a:txBody>
                    <a:bodyPr/>
                    <a:lstStyle/>
                    <a:p>
                      <a:r>
                        <a:rPr lang="en-US" sz="1200" dirty="0" smtClean="0"/>
                        <a:t>Connected</a:t>
                      </a:r>
                      <a:r>
                        <a:rPr lang="en-US" sz="1200" baseline="0" dirty="0" smtClean="0"/>
                        <a:t> in ANT Mode</a:t>
                      </a:r>
                      <a:endParaRPr lang="en-IN" sz="1200" dirty="0"/>
                    </a:p>
                  </a:txBody>
                  <a:tcPr/>
                </a:tc>
                <a:tc>
                  <a:txBody>
                    <a:bodyPr/>
                    <a:lstStyle/>
                    <a:p>
                      <a:pPr algn="ctr"/>
                      <a:endParaRPr lang="en-IN" sz="1200" dirty="0"/>
                    </a:p>
                  </a:txBody>
                  <a:tcPr/>
                </a:tc>
                <a:tc>
                  <a:txBody>
                    <a:bodyPr/>
                    <a:lstStyle/>
                    <a:p>
                      <a:pPr algn="ctr"/>
                      <a:endParaRPr lang="en-IN" sz="1200" dirty="0"/>
                    </a:p>
                  </a:txBody>
                  <a:tcPr/>
                </a:tc>
                <a:tc>
                  <a:txBody>
                    <a:bodyPr/>
                    <a:lstStyle/>
                    <a:p>
                      <a:pPr algn="ctr"/>
                      <a:r>
                        <a:rPr lang="en-US" sz="1200" dirty="0" smtClean="0"/>
                        <a:t>Solid</a:t>
                      </a:r>
                      <a:endParaRPr lang="en-IN" sz="1200" dirty="0"/>
                    </a:p>
                  </a:txBody>
                  <a:tcPr/>
                </a:tc>
                <a:tc>
                  <a:txBody>
                    <a:bodyPr/>
                    <a:lstStyle/>
                    <a:p>
                      <a:endParaRPr lang="en-IN" sz="1200" dirty="0"/>
                    </a:p>
                  </a:txBody>
                  <a:tcPr/>
                </a:tc>
                <a:tc>
                  <a:txBody>
                    <a:bodyPr/>
                    <a:lstStyle/>
                    <a:p>
                      <a:r>
                        <a:rPr lang="en-US" sz="1200" dirty="0" smtClean="0"/>
                        <a:t>Solid until ANT connection</a:t>
                      </a:r>
                      <a:r>
                        <a:rPr lang="en-US" sz="1200" baseline="0" dirty="0" smtClean="0"/>
                        <a:t> timeout</a:t>
                      </a:r>
                      <a:endParaRPr lang="en-IN" sz="1200" dirty="0"/>
                    </a:p>
                  </a:txBody>
                  <a:tcPr/>
                </a:tc>
              </a:tr>
              <a:tr h="370840">
                <a:tc>
                  <a:txBody>
                    <a:bodyPr/>
                    <a:lstStyle/>
                    <a:p>
                      <a:pPr algn="ctr"/>
                      <a:r>
                        <a:rPr lang="en-US" sz="1200" dirty="0" smtClean="0"/>
                        <a:t>6</a:t>
                      </a:r>
                      <a:endParaRPr lang="en-IN" sz="1200" dirty="0"/>
                    </a:p>
                  </a:txBody>
                  <a:tcPr/>
                </a:tc>
                <a:tc>
                  <a:txBody>
                    <a:bodyPr/>
                    <a:lstStyle/>
                    <a:p>
                      <a:r>
                        <a:rPr lang="en-US" sz="1200" dirty="0" smtClean="0"/>
                        <a:t>ANT Communication(verification of ANT operation)</a:t>
                      </a:r>
                      <a:endParaRPr lang="en-IN" sz="1200" dirty="0"/>
                    </a:p>
                  </a:txBody>
                  <a:tcPr/>
                </a:tc>
                <a:tc>
                  <a:txBody>
                    <a:bodyPr/>
                    <a:lstStyle/>
                    <a:p>
                      <a:pPr algn="ctr"/>
                      <a:r>
                        <a:rPr lang="en-US" sz="1200" dirty="0" smtClean="0"/>
                        <a:t>Test LED</a:t>
                      </a:r>
                      <a:r>
                        <a:rPr lang="en-US" sz="1200" baseline="0" dirty="0" smtClean="0"/>
                        <a:t> on/off</a:t>
                      </a:r>
                      <a:endParaRPr lang="en-IN" sz="1200" dirty="0"/>
                    </a:p>
                  </a:txBody>
                  <a:tcPr/>
                </a:tc>
                <a:tc>
                  <a:txBody>
                    <a:bodyPr/>
                    <a:lstStyle/>
                    <a:p>
                      <a:pPr algn="ctr"/>
                      <a:endParaRPr lang="en-IN" sz="1200" dirty="0"/>
                    </a:p>
                  </a:txBody>
                  <a:tcPr/>
                </a:tc>
                <a:tc>
                  <a:txBody>
                    <a:bodyPr/>
                    <a:lstStyle/>
                    <a:p>
                      <a:pPr algn="ctr"/>
                      <a:endParaRPr lang="en-IN" sz="1200" dirty="0"/>
                    </a:p>
                  </a:txBody>
                  <a:tcPr/>
                </a:tc>
                <a:tc>
                  <a:txBody>
                    <a:bodyPr/>
                    <a:lstStyle/>
                    <a:p>
                      <a:endParaRPr lang="en-IN" sz="1200" dirty="0"/>
                    </a:p>
                  </a:txBody>
                  <a:tcPr/>
                </a:tc>
                <a:tc>
                  <a:txBody>
                    <a:bodyPr/>
                    <a:lstStyle/>
                    <a:p>
                      <a:r>
                        <a:rPr lang="en-US" sz="1200" dirty="0" smtClean="0"/>
                        <a:t>User can control</a:t>
                      </a:r>
                      <a:r>
                        <a:rPr lang="en-US" sz="1200" baseline="0" dirty="0" smtClean="0"/>
                        <a:t> RED LED using PC simulator tool. </a:t>
                      </a:r>
                      <a:endParaRPr lang="en-IN" sz="1200" dirty="0"/>
                    </a:p>
                  </a:txBody>
                  <a:tcPr/>
                </a:tc>
              </a:tr>
            </a:tbl>
          </a:graphicData>
        </a:graphic>
      </p:graphicFrame>
    </p:spTree>
    <p:extLst>
      <p:ext uri="{BB962C8B-B14F-4D97-AF65-F5344CB8AC3E}">
        <p14:creationId xmlns:p14="http://schemas.microsoft.com/office/powerpoint/2010/main" val="29376476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smtClean="0"/>
              <a:t/>
            </a:r>
            <a:br>
              <a:rPr lang="en-US" b="1" dirty="0" smtClean="0"/>
            </a:br>
            <a:r>
              <a:rPr lang="en-US" b="1" dirty="0"/>
              <a:t/>
            </a:r>
            <a:br>
              <a:rPr lang="en-US" b="1" dirty="0"/>
            </a:br>
            <a:r>
              <a:rPr lang="en-US" sz="1400" b="1" dirty="0">
                <a:latin typeface="Calibri" panose="020F0502020204030204" pitchFamily="34" charset="0"/>
                <a:cs typeface="Calibri" panose="020F0502020204030204" pitchFamily="34" charset="0"/>
              </a:rPr>
              <a:t>SR Wireless Network Testing </a:t>
            </a:r>
            <a:br>
              <a:rPr lang="en-US" sz="1400" b="1" dirty="0">
                <a:latin typeface="Calibri" panose="020F0502020204030204" pitchFamily="34" charset="0"/>
                <a:cs typeface="Calibri" panose="020F0502020204030204" pitchFamily="34" charset="0"/>
              </a:rPr>
            </a:br>
            <a:r>
              <a:rPr lang="en-US" sz="1200" b="1" dirty="0">
                <a:latin typeface="Calibri" panose="020F0502020204030204" pitchFamily="34" charset="0"/>
                <a:cs typeface="Calibri" panose="020F0502020204030204" pitchFamily="34" charset="0"/>
              </a:rPr>
              <a:t>Step 2 Network View Option</a:t>
            </a:r>
            <a:r>
              <a:rPr lang="en-US" b="1" dirty="0"/>
              <a:t/>
            </a:r>
            <a:br>
              <a:rPr lang="en-US" b="1" dirty="0"/>
            </a:br>
            <a:endParaRPr lang="en-US" dirty="0"/>
          </a:p>
        </p:txBody>
      </p:sp>
      <p:sp>
        <p:nvSpPr>
          <p:cNvPr id="3" name="Content Placeholder 2"/>
          <p:cNvSpPr>
            <a:spLocks noGrp="1"/>
          </p:cNvSpPr>
          <p:nvPr>
            <p:ph idx="1"/>
          </p:nvPr>
        </p:nvSpPr>
        <p:spPr>
          <a:xfrm>
            <a:off x="457200" y="1219200"/>
            <a:ext cx="8229600" cy="5029199"/>
          </a:xfrm>
        </p:spPr>
        <p:txBody>
          <a:bodyPr/>
          <a:lstStyle/>
          <a:p>
            <a:pPr algn="just"/>
            <a:r>
              <a:rPr lang="en-US" sz="1100" dirty="0">
                <a:latin typeface="Calibri" panose="020F0502020204030204" pitchFamily="34" charset="0"/>
                <a:cs typeface="Calibri" panose="020F0502020204030204" pitchFamily="34" charset="0"/>
              </a:rPr>
              <a:t>SR Network Simulator is desktop application and it will configure SR Devices on UART serial interface. </a:t>
            </a:r>
            <a:endParaRPr lang="en-US" sz="1100" dirty="0" smtClean="0">
              <a:latin typeface="Calibri" panose="020F0502020204030204" pitchFamily="34" charset="0"/>
              <a:cs typeface="Calibri" panose="020F0502020204030204" pitchFamily="34" charset="0"/>
            </a:endParaRPr>
          </a:p>
          <a:p>
            <a:pPr algn="just"/>
            <a:r>
              <a:rPr lang="en-US" sz="1100" dirty="0" smtClean="0">
                <a:latin typeface="Calibri" panose="020F0502020204030204" pitchFamily="34" charset="0"/>
                <a:cs typeface="Calibri" panose="020F0502020204030204" pitchFamily="34" charset="0"/>
              </a:rPr>
              <a:t>Connect </a:t>
            </a:r>
            <a:r>
              <a:rPr lang="en-US" sz="1100" dirty="0">
                <a:latin typeface="Calibri" panose="020F0502020204030204" pitchFamily="34" charset="0"/>
                <a:cs typeface="Calibri" panose="020F0502020204030204" pitchFamily="34" charset="0"/>
              </a:rPr>
              <a:t>Coordinator device to SR Simulator Tool via serial port. </a:t>
            </a:r>
            <a:endParaRPr lang="en-US" sz="1100" dirty="0" smtClean="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Set the Baud Rate value </a:t>
            </a:r>
            <a:r>
              <a:rPr lang="en-US" sz="1100" dirty="0" smtClean="0">
                <a:latin typeface="Calibri" panose="020F0502020204030204" pitchFamily="34" charset="0"/>
                <a:cs typeface="Calibri" panose="020F0502020204030204" pitchFamily="34" charset="0"/>
              </a:rPr>
              <a:t>115200.</a:t>
            </a:r>
          </a:p>
          <a:p>
            <a:pPr algn="just"/>
            <a:r>
              <a:rPr lang="en-US" sz="1100" dirty="0" smtClean="0">
                <a:latin typeface="Calibri" panose="020F0502020204030204" pitchFamily="34" charset="0"/>
                <a:cs typeface="Calibri" panose="020F0502020204030204" pitchFamily="34" charset="0"/>
              </a:rPr>
              <a:t>Start </a:t>
            </a:r>
            <a:r>
              <a:rPr lang="en-US" sz="1100" dirty="0">
                <a:latin typeface="Calibri" panose="020F0502020204030204" pitchFamily="34" charset="0"/>
                <a:cs typeface="Calibri" panose="020F0502020204030204" pitchFamily="34" charset="0"/>
              </a:rPr>
              <a:t>SR Network Simulator and select Com port and click on “Play</a:t>
            </a:r>
            <a:r>
              <a:rPr lang="en-US" sz="1100" dirty="0" smtClean="0">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All the device connected to Coordinator </a:t>
            </a:r>
            <a:r>
              <a:rPr lang="en-US" sz="1100" dirty="0" smtClean="0">
                <a:latin typeface="Calibri" panose="020F0502020204030204" pitchFamily="34" charset="0"/>
                <a:cs typeface="Calibri" panose="020F0502020204030204" pitchFamily="34" charset="0"/>
              </a:rPr>
              <a:t>will display in SR Network Simulator view screen.</a:t>
            </a:r>
          </a:p>
          <a:p>
            <a:pPr algn="just"/>
            <a:r>
              <a:rPr lang="en-US" sz="1100" dirty="0" smtClean="0">
                <a:latin typeface="Calibri" panose="020F0502020204030204" pitchFamily="34" charset="0"/>
                <a:cs typeface="Calibri" panose="020F0502020204030204" pitchFamily="34" charset="0"/>
              </a:rPr>
              <a:t>All the devices connected to Coordinator can configure via SR Network Simulator.</a:t>
            </a:r>
          </a:p>
          <a:p>
            <a:pPr algn="just"/>
            <a:r>
              <a:rPr lang="en-US" sz="1100" dirty="0" smtClean="0">
                <a:latin typeface="Calibri" panose="020F0502020204030204" pitchFamily="34" charset="0"/>
                <a:cs typeface="Calibri" panose="020F0502020204030204" pitchFamily="34" charset="0"/>
              </a:rPr>
              <a:t>It </a:t>
            </a:r>
            <a:r>
              <a:rPr lang="en-US" sz="1100" dirty="0">
                <a:latin typeface="Calibri" panose="020F0502020204030204" pitchFamily="34" charset="0"/>
                <a:cs typeface="Calibri" panose="020F0502020204030204" pitchFamily="34" charset="0"/>
              </a:rPr>
              <a:t>will help to configure ANT network. It will help to understand the current network formation</a:t>
            </a:r>
            <a:r>
              <a:rPr lang="en-US" sz="1100" dirty="0" smtClean="0">
                <a:latin typeface="Calibri" panose="020F0502020204030204" pitchFamily="34" charset="0"/>
                <a:cs typeface="Calibri" panose="020F0502020204030204" pitchFamily="34" charset="0"/>
              </a:rPr>
              <a:t>.</a:t>
            </a:r>
          </a:p>
          <a:p>
            <a:pPr marL="0" indent="0" algn="just">
              <a:buNone/>
            </a:pPr>
            <a:endParaRPr lang="en-US" sz="1400" b="1" dirty="0" smtClean="0">
              <a:latin typeface="Calibri" panose="020F0502020204030204" pitchFamily="34" charset="0"/>
              <a:cs typeface="Calibri" panose="020F0502020204030204" pitchFamily="34" charset="0"/>
            </a:endParaRPr>
          </a:p>
          <a:p>
            <a:pPr marL="0" indent="0">
              <a:buNone/>
            </a:pPr>
            <a:r>
              <a:rPr lang="en-US" sz="1100" dirty="0">
                <a:latin typeface="Calibri" panose="020F0502020204030204" pitchFamily="34" charset="0"/>
                <a:cs typeface="Calibri" panose="020F0502020204030204" pitchFamily="34" charset="0"/>
              </a:rPr>
              <a:t>Select “View” option from menu. There are two ways to view ANT </a:t>
            </a:r>
            <a:r>
              <a:rPr lang="en-US" sz="1100" dirty="0" smtClean="0">
                <a:latin typeface="Calibri" panose="020F0502020204030204" pitchFamily="34" charset="0"/>
                <a:cs typeface="Calibri" panose="020F0502020204030204" pitchFamily="34" charset="0"/>
              </a:rPr>
              <a:t>network</a:t>
            </a:r>
          </a:p>
          <a:p>
            <a:pPr marL="0" indent="0">
              <a:buNone/>
            </a:pPr>
            <a:endParaRPr lang="en-US" sz="11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Tree </a:t>
            </a:r>
            <a:r>
              <a:rPr lang="en-US" sz="1200" b="1" dirty="0" smtClean="0">
                <a:latin typeface="Calibri" panose="020F0502020204030204" pitchFamily="34" charset="0"/>
                <a:cs typeface="Calibri" panose="020F0502020204030204" pitchFamily="34" charset="0"/>
              </a:rPr>
              <a:t>View</a:t>
            </a:r>
            <a:endParaRPr lang="en-US" sz="1200" dirty="0">
              <a:latin typeface="Calibri" panose="020F0502020204030204" pitchFamily="34" charset="0"/>
              <a:cs typeface="Calibri" panose="020F0502020204030204" pitchFamily="34" charset="0"/>
            </a:endParaRPr>
          </a:p>
          <a:p>
            <a:r>
              <a:rPr lang="en-US" sz="1200" b="1" dirty="0">
                <a:latin typeface="Calibri" panose="020F0502020204030204" pitchFamily="34" charset="0"/>
                <a:cs typeface="Calibri" panose="020F0502020204030204" pitchFamily="34" charset="0"/>
              </a:rPr>
              <a:t>Tabular View</a:t>
            </a:r>
          </a:p>
          <a:p>
            <a:pPr marL="0" indent="0">
              <a:buNone/>
            </a:pPr>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pPr marL="0" lvl="2" indent="0">
              <a:buNone/>
            </a:pPr>
            <a:endParaRPr lang="en-US" sz="1400" b="1"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49</a:t>
            </a:fld>
            <a:endParaRPr lang="en-US" dirty="0"/>
          </a:p>
        </p:txBody>
      </p:sp>
    </p:spTree>
    <p:extLst>
      <p:ext uri="{BB962C8B-B14F-4D97-AF65-F5344CB8AC3E}">
        <p14:creationId xmlns:p14="http://schemas.microsoft.com/office/powerpoint/2010/main" val="1968370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5</a:t>
            </a:fld>
            <a:endParaRPr lang="en-US"/>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609600" y="1940197"/>
            <a:ext cx="7829550" cy="4532898"/>
          </a:xfrm>
          <a:prstGeom prst="rect">
            <a:avLst/>
          </a:prstGeom>
        </p:spPr>
      </p:pic>
      <p:sp>
        <p:nvSpPr>
          <p:cNvPr id="6" name="TextBox 5"/>
          <p:cNvSpPr txBox="1"/>
          <p:nvPr/>
        </p:nvSpPr>
        <p:spPr>
          <a:xfrm>
            <a:off x="609600" y="990600"/>
            <a:ext cx="7848600" cy="461665"/>
          </a:xfrm>
          <a:prstGeom prst="rect">
            <a:avLst/>
          </a:prstGeom>
          <a:solidFill>
            <a:schemeClr val="accent2">
              <a:lumMod val="75000"/>
            </a:schemeClr>
          </a:solidFill>
        </p:spPr>
        <p:txBody>
          <a:bodyPr wrap="square" rtlCol="0">
            <a:spAutoFit/>
          </a:bodyPr>
          <a:lstStyle/>
          <a:p>
            <a:pPr algn="ctr"/>
            <a:r>
              <a:rPr lang="en-US" sz="2400" b="1" dirty="0" smtClean="0">
                <a:solidFill>
                  <a:schemeClr val="bg1"/>
                </a:solidFill>
                <a:latin typeface="Calibri" panose="020F0502020204030204" pitchFamily="34" charset="0"/>
              </a:rPr>
              <a:t>WES-TECH AUTOMATION</a:t>
            </a:r>
            <a:endParaRPr lang="en-US" sz="2400" b="1" dirty="0">
              <a:solidFill>
                <a:schemeClr val="bg1"/>
              </a:solidFill>
              <a:latin typeface="Calibri" panose="020F0502020204030204" pitchFamily="34" charset="0"/>
            </a:endParaRPr>
          </a:p>
        </p:txBody>
      </p:sp>
      <p:sp>
        <p:nvSpPr>
          <p:cNvPr id="3" name="TextBox 2"/>
          <p:cNvSpPr txBox="1"/>
          <p:nvPr/>
        </p:nvSpPr>
        <p:spPr>
          <a:xfrm>
            <a:off x="3009900" y="1565426"/>
            <a:ext cx="3048000" cy="261610"/>
          </a:xfrm>
          <a:prstGeom prst="rect">
            <a:avLst/>
          </a:prstGeom>
          <a:noFill/>
        </p:spPr>
        <p:txBody>
          <a:bodyPr wrap="square" rtlCol="0">
            <a:spAutoFit/>
          </a:bodyPr>
          <a:lstStyle/>
          <a:p>
            <a:pPr algn="ctr"/>
            <a:r>
              <a:rPr lang="en-US" sz="1100" b="1" dirty="0">
                <a:latin typeface="Calibri" panose="020F0502020204030204" pitchFamily="34" charset="0"/>
              </a:rPr>
              <a:t>720 Dartmouth </a:t>
            </a:r>
            <a:r>
              <a:rPr lang="en-US" sz="1100" b="1" dirty="0" smtClean="0">
                <a:latin typeface="Calibri" panose="020F0502020204030204" pitchFamily="34" charset="0"/>
              </a:rPr>
              <a:t>Ln. Buffalo </a:t>
            </a:r>
            <a:r>
              <a:rPr lang="en-US" sz="1100" b="1" dirty="0">
                <a:latin typeface="Calibri" panose="020F0502020204030204" pitchFamily="34" charset="0"/>
              </a:rPr>
              <a:t>Grove, IL </a:t>
            </a:r>
            <a:r>
              <a:rPr lang="en-US" sz="1100" b="1" dirty="0" smtClean="0">
                <a:latin typeface="Calibri" panose="020F0502020204030204" pitchFamily="34" charset="0"/>
              </a:rPr>
              <a:t>60089</a:t>
            </a:r>
            <a:endParaRPr lang="en-US" sz="1100" b="1" dirty="0">
              <a:latin typeface="Calibri" panose="020F0502020204030204" pitchFamily="34" charset="0"/>
            </a:endParaRPr>
          </a:p>
        </p:txBody>
      </p:sp>
    </p:spTree>
    <p:extLst>
      <p:ext uri="{BB962C8B-B14F-4D97-AF65-F5344CB8AC3E}">
        <p14:creationId xmlns:p14="http://schemas.microsoft.com/office/powerpoint/2010/main" val="37509849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b="1" dirty="0" smtClean="0">
                <a:latin typeface="Calibri" panose="020F0502020204030204" pitchFamily="34" charset="0"/>
                <a:cs typeface="Calibri" panose="020F0502020204030204" pitchFamily="34" charset="0"/>
              </a:rPr>
              <a:t/>
            </a:r>
            <a:br>
              <a:rPr lang="en-US" b="1" dirty="0" smtClean="0">
                <a:latin typeface="Calibri" panose="020F0502020204030204" pitchFamily="34" charset="0"/>
                <a:cs typeface="Calibri" panose="020F0502020204030204" pitchFamily="34" charset="0"/>
              </a:rPr>
            </a:br>
            <a:r>
              <a:rPr lang="en-US" sz="1400" b="1" dirty="0" smtClean="0">
                <a:latin typeface="Calibri" panose="020F0502020204030204" pitchFamily="34" charset="0"/>
                <a:cs typeface="Calibri" panose="020F0502020204030204" pitchFamily="34" charset="0"/>
              </a:rPr>
              <a:t>SR </a:t>
            </a:r>
            <a:r>
              <a:rPr lang="en-US" sz="1400" b="1" dirty="0">
                <a:latin typeface="Calibri" panose="020F0502020204030204" pitchFamily="34" charset="0"/>
                <a:cs typeface="Calibri" panose="020F0502020204030204" pitchFamily="34" charset="0"/>
              </a:rPr>
              <a:t>Wireless Network Testing </a:t>
            </a:r>
            <a:r>
              <a:rPr lang="en-US" b="1" dirty="0" smtClean="0">
                <a:latin typeface="Calibri" panose="020F0502020204030204" pitchFamily="34" charset="0"/>
                <a:cs typeface="Calibri" panose="020F0502020204030204" pitchFamily="34" charset="0"/>
              </a:rPr>
              <a:t/>
            </a:r>
            <a:br>
              <a:rPr lang="en-US" b="1" dirty="0" smtClean="0">
                <a:latin typeface="Calibri" panose="020F0502020204030204" pitchFamily="34" charset="0"/>
                <a:cs typeface="Calibri" panose="020F0502020204030204" pitchFamily="34" charset="0"/>
              </a:rPr>
            </a:br>
            <a:r>
              <a:rPr lang="en-US" sz="1200" b="1" dirty="0">
                <a:latin typeface="Calibri" panose="020F0502020204030204" pitchFamily="34" charset="0"/>
                <a:cs typeface="Calibri" panose="020F0502020204030204" pitchFamily="34" charset="0"/>
              </a:rPr>
              <a:t>Step 2 Network View Option				(Cont.…)</a:t>
            </a:r>
            <a:r>
              <a:rPr lang="en-US" b="1" dirty="0">
                <a:latin typeface="Calibri" panose="020F0502020204030204" pitchFamily="34" charset="0"/>
                <a:cs typeface="Calibri" panose="020F0502020204030204" pitchFamily="34" charset="0"/>
              </a:rPr>
              <a:t/>
            </a:r>
            <a:br>
              <a:rPr lang="en-US" b="1" dirty="0">
                <a:latin typeface="Calibri" panose="020F0502020204030204" pitchFamily="34" charset="0"/>
                <a:cs typeface="Calibri" panose="020F0502020204030204" pitchFamily="34" charset="0"/>
              </a:rPr>
            </a:b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sz="1100" b="1" dirty="0" smtClean="0">
                <a:latin typeface="Calibri" panose="020F0502020204030204" pitchFamily="34" charset="0"/>
                <a:cs typeface="Calibri" panose="020F0502020204030204" pitchFamily="34" charset="0"/>
              </a:rPr>
              <a:t>A) Tree </a:t>
            </a:r>
            <a:r>
              <a:rPr lang="en-US" sz="1100" b="1" dirty="0">
                <a:latin typeface="Calibri" panose="020F0502020204030204" pitchFamily="34" charset="0"/>
                <a:cs typeface="Calibri" panose="020F0502020204030204" pitchFamily="34" charset="0"/>
              </a:rPr>
              <a:t>View</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In </a:t>
            </a:r>
            <a:r>
              <a:rPr lang="en-US" sz="1100" dirty="0">
                <a:latin typeface="Calibri" panose="020F0502020204030204" pitchFamily="34" charset="0"/>
                <a:cs typeface="Calibri" panose="020F0502020204030204" pitchFamily="34" charset="0"/>
              </a:rPr>
              <a:t>tree view user can monitor and configure ANT network via Coordinator. In this screen user can view both “Connected Devices” and “Disconnected Devices” list. Coordinator device will display on top. All first layer devices will connected directly via line. Second layer devices will display connected to their parent’s devices.</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50</a:t>
            </a:fld>
            <a:endParaRPr lang="en-US" dirty="0"/>
          </a:p>
        </p:txBody>
      </p:sp>
      <p:pic>
        <p:nvPicPr>
          <p:cNvPr id="14" name="Picture 1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81100" y="2286000"/>
            <a:ext cx="6781800" cy="3625271"/>
          </a:xfrm>
          <a:prstGeom prst="rect">
            <a:avLst/>
          </a:prstGeom>
          <a:ln>
            <a:solidFill>
              <a:schemeClr val="tx1"/>
            </a:solidFill>
          </a:ln>
        </p:spPr>
      </p:pic>
    </p:spTree>
    <p:extLst>
      <p:ext uri="{BB962C8B-B14F-4D97-AF65-F5344CB8AC3E}">
        <p14:creationId xmlns:p14="http://schemas.microsoft.com/office/powerpoint/2010/main" val="7777829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libri" panose="020F0502020204030204" pitchFamily="34" charset="0"/>
                <a:cs typeface="Calibri" panose="020F0502020204030204" pitchFamily="34" charset="0"/>
              </a:rPr>
              <a:t/>
            </a:r>
            <a:br>
              <a:rPr lang="en-US" b="1" dirty="0" smtClean="0">
                <a:latin typeface="Calibri" panose="020F0502020204030204" pitchFamily="34" charset="0"/>
                <a:cs typeface="Calibri" panose="020F0502020204030204" pitchFamily="34" charset="0"/>
              </a:rPr>
            </a:br>
            <a:r>
              <a:rPr lang="en-US" b="1" dirty="0" smtClean="0">
                <a:latin typeface="Calibri" panose="020F0502020204030204" pitchFamily="34" charset="0"/>
                <a:cs typeface="Calibri" panose="020F0502020204030204" pitchFamily="34" charset="0"/>
              </a:rPr>
              <a:t/>
            </a:r>
            <a:br>
              <a:rPr lang="en-US" b="1" dirty="0" smtClean="0">
                <a:latin typeface="Calibri" panose="020F0502020204030204" pitchFamily="34" charset="0"/>
                <a:cs typeface="Calibri" panose="020F0502020204030204" pitchFamily="34" charset="0"/>
              </a:rPr>
            </a:br>
            <a:r>
              <a:rPr lang="en-US" sz="1400" b="1" dirty="0" smtClean="0">
                <a:latin typeface="Calibri" panose="020F0502020204030204" pitchFamily="34" charset="0"/>
                <a:cs typeface="Calibri" panose="020F0502020204030204" pitchFamily="34" charset="0"/>
              </a:rPr>
              <a:t>SR </a:t>
            </a:r>
            <a:r>
              <a:rPr lang="en-US" sz="1400" b="1" dirty="0">
                <a:latin typeface="Calibri" panose="020F0502020204030204" pitchFamily="34" charset="0"/>
                <a:cs typeface="Calibri" panose="020F0502020204030204" pitchFamily="34" charset="0"/>
              </a:rPr>
              <a:t>Wireless Network Testing </a:t>
            </a: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r>
              <a:rPr lang="en-US" sz="1200" b="1" dirty="0">
                <a:latin typeface="Calibri" panose="020F0502020204030204" pitchFamily="34" charset="0"/>
                <a:cs typeface="Calibri" panose="020F0502020204030204" pitchFamily="34" charset="0"/>
              </a:rPr>
              <a:t>Step 2</a:t>
            </a:r>
            <a:r>
              <a:rPr lang="en-US" sz="1200" b="1" dirty="0" smtClean="0">
                <a:latin typeface="Calibri" panose="020F0502020204030204" pitchFamily="34" charset="0"/>
                <a:cs typeface="Calibri" panose="020F0502020204030204" pitchFamily="34" charset="0"/>
              </a:rPr>
              <a:t> </a:t>
            </a:r>
            <a:r>
              <a:rPr lang="en-US" sz="1200" b="1" dirty="0">
                <a:latin typeface="Calibri" panose="020F0502020204030204" pitchFamily="34" charset="0"/>
                <a:cs typeface="Calibri" panose="020F0502020204030204" pitchFamily="34" charset="0"/>
              </a:rPr>
              <a:t>Network View </a:t>
            </a:r>
            <a:r>
              <a:rPr lang="en-US" sz="1200" b="1" dirty="0" smtClean="0">
                <a:latin typeface="Calibri" panose="020F0502020204030204" pitchFamily="34" charset="0"/>
                <a:cs typeface="Calibri" panose="020F0502020204030204" pitchFamily="34" charset="0"/>
              </a:rPr>
              <a:t>Option				(Cont.…)</a:t>
            </a:r>
            <a:r>
              <a:rPr lang="en-US" b="1" dirty="0" smtClean="0">
                <a:latin typeface="Calibri" panose="020F0502020204030204" pitchFamily="34" charset="0"/>
                <a:cs typeface="Calibri" panose="020F0502020204030204" pitchFamily="34" charset="0"/>
              </a:rPr>
              <a:t/>
            </a:r>
            <a:br>
              <a:rPr lang="en-US" b="1" dirty="0" smtClean="0">
                <a:latin typeface="Calibri" panose="020F0502020204030204" pitchFamily="34" charset="0"/>
                <a:cs typeface="Calibri" panose="020F0502020204030204" pitchFamily="34" charset="0"/>
              </a:rPr>
            </a:br>
            <a:r>
              <a:rPr lang="en-US" sz="1100" b="1" dirty="0">
                <a:latin typeface="Calibri" panose="020F0502020204030204" pitchFamily="34" charset="0"/>
                <a:cs typeface="Calibri" panose="020F0502020204030204" pitchFamily="34" charset="0"/>
              </a:rPr>
              <a:t/>
            </a:r>
            <a:br>
              <a:rPr lang="en-US" sz="1100"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
            </a:r>
            <a:br>
              <a:rPr lang="en-US" b="1" dirty="0">
                <a:latin typeface="Calibri" panose="020F0502020204030204" pitchFamily="34" charset="0"/>
                <a:cs typeface="Calibri" panose="020F0502020204030204" pitchFamily="34" charset="0"/>
              </a:rPr>
            </a:br>
            <a:endParaRPr lang="en-US" dirty="0"/>
          </a:p>
        </p:txBody>
      </p:sp>
      <p:sp>
        <p:nvSpPr>
          <p:cNvPr id="3" name="Content Placeholder 2"/>
          <p:cNvSpPr>
            <a:spLocks noGrp="1"/>
          </p:cNvSpPr>
          <p:nvPr>
            <p:ph idx="1"/>
          </p:nvPr>
        </p:nvSpPr>
        <p:spPr>
          <a:xfrm>
            <a:off x="457200" y="914400"/>
            <a:ext cx="8229600" cy="5211763"/>
          </a:xfrm>
        </p:spPr>
        <p:txBody>
          <a:bodyPr/>
          <a:lstStyle/>
          <a:p>
            <a:pPr marL="0" indent="0">
              <a:buNone/>
            </a:pPr>
            <a:r>
              <a:rPr lang="en-US" sz="1100" b="1" dirty="0" smtClean="0">
                <a:latin typeface="Calibri" panose="020F0502020204030204" pitchFamily="34" charset="0"/>
                <a:cs typeface="Calibri" panose="020F0502020204030204" pitchFamily="34" charset="0"/>
              </a:rPr>
              <a:t>B) Tabular </a:t>
            </a:r>
            <a:r>
              <a:rPr lang="en-US" sz="1100" b="1" dirty="0">
                <a:latin typeface="Calibri" panose="020F0502020204030204" pitchFamily="34" charset="0"/>
                <a:cs typeface="Calibri" panose="020F0502020204030204" pitchFamily="34" charset="0"/>
              </a:rPr>
              <a:t>View</a:t>
            </a:r>
            <a:endParaRPr lang="en-US" sz="1100" dirty="0" smtClean="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Tabular </a:t>
            </a:r>
            <a:r>
              <a:rPr lang="en-US" sz="1100" dirty="0">
                <a:latin typeface="Calibri" panose="020F0502020204030204" pitchFamily="34" charset="0"/>
                <a:cs typeface="Calibri" panose="020F0502020204030204" pitchFamily="34" charset="0"/>
              </a:rPr>
              <a:t>view will display all the devices information with detail mention below.</a:t>
            </a:r>
          </a:p>
          <a:p>
            <a:pPr lvl="0"/>
            <a:r>
              <a:rPr lang="en-US" sz="1100" dirty="0">
                <a:latin typeface="Calibri" panose="020F0502020204030204" pitchFamily="34" charset="0"/>
                <a:cs typeface="Calibri" panose="020F0502020204030204" pitchFamily="34" charset="0"/>
              </a:rPr>
              <a:t>Device role, Device </a:t>
            </a:r>
          </a:p>
          <a:p>
            <a:pPr lvl="0"/>
            <a:r>
              <a:rPr lang="en-US" sz="1100" dirty="0">
                <a:latin typeface="Calibri" panose="020F0502020204030204" pitchFamily="34" charset="0"/>
                <a:cs typeface="Calibri" panose="020F0502020204030204" pitchFamily="34" charset="0"/>
              </a:rPr>
              <a:t>Serial number </a:t>
            </a:r>
          </a:p>
          <a:p>
            <a:pPr lvl="0"/>
            <a:r>
              <a:rPr lang="en-US" sz="1100" dirty="0">
                <a:latin typeface="Calibri" panose="020F0502020204030204" pitchFamily="34" charset="0"/>
                <a:cs typeface="Calibri" panose="020F0502020204030204" pitchFamily="34" charset="0"/>
              </a:rPr>
              <a:t>ANT Serial number</a:t>
            </a:r>
          </a:p>
          <a:p>
            <a:pPr lvl="0"/>
            <a:r>
              <a:rPr lang="en-US" sz="1100" dirty="0">
                <a:latin typeface="Calibri" panose="020F0502020204030204" pitchFamily="34" charset="0"/>
                <a:cs typeface="Calibri" panose="020F0502020204030204" pitchFamily="34" charset="0"/>
              </a:rPr>
              <a:t>Parent’s device serial number</a:t>
            </a:r>
          </a:p>
          <a:p>
            <a:pPr lvl="0"/>
            <a:r>
              <a:rPr lang="en-US" sz="1100" dirty="0">
                <a:latin typeface="Calibri" panose="020F0502020204030204" pitchFamily="34" charset="0"/>
                <a:cs typeface="Calibri" panose="020F0502020204030204" pitchFamily="34" charset="0"/>
              </a:rPr>
              <a:t>Location information.</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51</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95376" y="2514600"/>
            <a:ext cx="6781799" cy="3489960"/>
          </a:xfrm>
          <a:prstGeom prst="rect">
            <a:avLst/>
          </a:prstGeom>
        </p:spPr>
      </p:pic>
    </p:spTree>
    <p:extLst>
      <p:ext uri="{BB962C8B-B14F-4D97-AF65-F5344CB8AC3E}">
        <p14:creationId xmlns:p14="http://schemas.microsoft.com/office/powerpoint/2010/main" val="9655056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1"/>
            <a:r>
              <a:rPr lang="en-US" b="1" dirty="0" smtClean="0"/>
              <a:t/>
            </a:r>
            <a:br>
              <a:rPr lang="en-US" b="1" dirty="0" smtClean="0"/>
            </a:br>
            <a:r>
              <a:rPr lang="en-US" b="1" dirty="0"/>
              <a:t/>
            </a:r>
            <a:br>
              <a:rPr lang="en-US" b="1" dirty="0"/>
            </a:br>
            <a:r>
              <a:rPr lang="en-US" sz="1600" b="1" dirty="0">
                <a:latin typeface="Calibri" panose="020F0502020204030204" pitchFamily="34" charset="0"/>
                <a:cs typeface="Calibri" panose="020F0502020204030204" pitchFamily="34" charset="0"/>
              </a:rPr>
              <a:t>SR Wireless Network Testing </a:t>
            </a:r>
            <a:br>
              <a:rPr lang="en-US" sz="16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Step#3 </a:t>
            </a:r>
            <a:r>
              <a:rPr lang="en-US" sz="1200" b="1" dirty="0">
                <a:latin typeface="Calibri" panose="020F0502020204030204" pitchFamily="34" charset="0"/>
                <a:cs typeface="Calibri" panose="020F0502020204030204" pitchFamily="34" charset="0"/>
              </a:rPr>
              <a:t>SR Configure Coordinator Device</a:t>
            </a:r>
            <a:r>
              <a:rPr lang="en-US" b="1" dirty="0"/>
              <a:t/>
            </a:r>
            <a:br>
              <a:rPr lang="en-US" b="1" dirty="0"/>
            </a:br>
            <a:endParaRPr lang="en-US" dirty="0"/>
          </a:p>
        </p:txBody>
      </p:sp>
      <p:sp>
        <p:nvSpPr>
          <p:cNvPr id="3" name="Content Placeholder 2"/>
          <p:cNvSpPr>
            <a:spLocks noGrp="1"/>
          </p:cNvSpPr>
          <p:nvPr>
            <p:ph idx="1"/>
          </p:nvPr>
        </p:nvSpPr>
        <p:spPr>
          <a:xfrm>
            <a:off x="457200" y="990600"/>
            <a:ext cx="8229600" cy="5257799"/>
          </a:xfrm>
        </p:spPr>
        <p:txBody>
          <a:bodyPr/>
          <a:lstStyle/>
          <a:p>
            <a:r>
              <a:rPr lang="en-US" sz="1100" dirty="0" smtClean="0">
                <a:latin typeface="Calibri" panose="020F0502020204030204" pitchFamily="34" charset="0"/>
                <a:cs typeface="Calibri" panose="020F0502020204030204" pitchFamily="34" charset="0"/>
              </a:rPr>
              <a:t>Connect </a:t>
            </a:r>
            <a:r>
              <a:rPr lang="en-US" sz="1100" dirty="0">
                <a:latin typeface="Calibri" panose="020F0502020204030204" pitchFamily="34" charset="0"/>
                <a:cs typeface="Calibri" panose="020F0502020204030204" pitchFamily="34" charset="0"/>
              </a:rPr>
              <a:t>Coordinator device to SR Simulator Tool via serial port. Start SR Network Simulator and select Com port and click on “Play”.</a:t>
            </a:r>
          </a:p>
          <a:p>
            <a:r>
              <a:rPr lang="en-US" sz="1100" dirty="0" smtClean="0">
                <a:latin typeface="Calibri" panose="020F0502020204030204" pitchFamily="34" charset="0"/>
                <a:cs typeface="Calibri" panose="020F0502020204030204" pitchFamily="34" charset="0"/>
              </a:rPr>
              <a:t>All </a:t>
            </a:r>
            <a:r>
              <a:rPr lang="en-US" sz="1100" dirty="0">
                <a:latin typeface="Calibri" panose="020F0502020204030204" pitchFamily="34" charset="0"/>
                <a:cs typeface="Calibri" panose="020F0502020204030204" pitchFamily="34" charset="0"/>
              </a:rPr>
              <a:t>the device connected to Coordinator can configure via </a:t>
            </a:r>
            <a:r>
              <a:rPr lang="en-US" sz="1100" dirty="0" smtClean="0">
                <a:latin typeface="Calibri" panose="020F0502020204030204" pitchFamily="34" charset="0"/>
                <a:cs typeface="Calibri" panose="020F0502020204030204" pitchFamily="34" charset="0"/>
              </a:rPr>
              <a:t>SR Network Simulator</a:t>
            </a:r>
            <a:r>
              <a:rPr lang="en-US" sz="1100" dirty="0">
                <a:latin typeface="Calibri" panose="020F0502020204030204" pitchFamily="34" charset="0"/>
                <a:cs typeface="Calibri" panose="020F0502020204030204" pitchFamily="34" charset="0"/>
              </a:rPr>
              <a:t>. </a:t>
            </a:r>
            <a:endParaRPr lang="en-US" sz="1100" dirty="0" smtClean="0">
              <a:latin typeface="Calibri" panose="020F0502020204030204" pitchFamily="34" charset="0"/>
              <a:cs typeface="Calibri" panose="020F0502020204030204" pitchFamily="34" charset="0"/>
            </a:endParaRPr>
          </a:p>
          <a:p>
            <a:pPr lvl="0"/>
            <a:r>
              <a:rPr lang="en-US" sz="1100" dirty="0">
                <a:latin typeface="Calibri" panose="020F0502020204030204" pitchFamily="34" charset="0"/>
                <a:cs typeface="Calibri" panose="020F0502020204030204" pitchFamily="34" charset="0"/>
              </a:rPr>
              <a:t>“Right click” on Coordinator device and it will prompt “Configuration Settings” window.</a:t>
            </a:r>
          </a:p>
          <a:p>
            <a:pPr lvl="0"/>
            <a:r>
              <a:rPr lang="en-US" sz="1100" dirty="0">
                <a:latin typeface="Calibri" panose="020F0502020204030204" pitchFamily="34" charset="0"/>
                <a:cs typeface="Calibri" panose="020F0502020204030204" pitchFamily="34" charset="0"/>
              </a:rPr>
              <a:t>To get current device configuration click on “Get Device Configuration” button and all the default parameter will display.</a:t>
            </a:r>
          </a:p>
          <a:p>
            <a:pPr lvl="0"/>
            <a:r>
              <a:rPr lang="en-US" sz="1100" dirty="0">
                <a:latin typeface="Calibri" panose="020F0502020204030204" pitchFamily="34" charset="0"/>
                <a:cs typeface="Calibri" panose="020F0502020204030204" pitchFamily="34" charset="0"/>
              </a:rPr>
              <a:t>ANT serial number is unique for all the devices and not editable.</a:t>
            </a:r>
          </a:p>
          <a:p>
            <a:pPr lvl="0"/>
            <a:r>
              <a:rPr lang="en-US" sz="1100" dirty="0">
                <a:latin typeface="Calibri" panose="020F0502020204030204" pitchFamily="34" charset="0"/>
                <a:cs typeface="Calibri" panose="020F0502020204030204" pitchFamily="34" charset="0"/>
              </a:rPr>
              <a:t> User can enter desired value in “Configurable Parameters” and click on “Set Device Configuration” button to save it for devices.</a:t>
            </a:r>
          </a:p>
          <a:p>
            <a:pPr lvl="0"/>
            <a:r>
              <a:rPr lang="en-US" sz="1100" dirty="0">
                <a:latin typeface="Calibri" panose="020F0502020204030204" pitchFamily="34" charset="0"/>
                <a:cs typeface="Calibri" panose="020F0502020204030204" pitchFamily="34" charset="0"/>
              </a:rPr>
              <a:t>To set all the parameter value as per factory click on “Set Factory Default” button.</a:t>
            </a:r>
          </a:p>
          <a:p>
            <a:pPr lvl="0"/>
            <a:r>
              <a:rPr lang="en-US" sz="1100" dirty="0">
                <a:latin typeface="Calibri" panose="020F0502020204030204" pitchFamily="34" charset="0"/>
                <a:cs typeface="Calibri" panose="020F0502020204030204" pitchFamily="34" charset="0"/>
              </a:rPr>
              <a:t>To return to previous screen click on “Close” option.</a:t>
            </a:r>
          </a:p>
          <a:p>
            <a:pPr marL="0" lvl="0" indent="0">
              <a:buNone/>
            </a:pPr>
            <a:endParaRPr lang="en-US" sz="1100" dirty="0">
              <a:latin typeface="Calibri" panose="020F0502020204030204" pitchFamily="34" charset="0"/>
              <a:cs typeface="Calibri" panose="020F0502020204030204" pitchFamily="34" charset="0"/>
            </a:endParaRPr>
          </a:p>
          <a:p>
            <a:pPr marL="0" indent="0">
              <a:buNone/>
            </a:pPr>
            <a:r>
              <a:rPr lang="en-US" dirty="0"/>
              <a:t/>
            </a:r>
            <a:br>
              <a:rPr lang="en-US" dirty="0"/>
            </a:br>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52</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334181" y="2714867"/>
            <a:ext cx="4447619" cy="3439632"/>
          </a:xfrm>
          <a:prstGeom prst="rect">
            <a:avLst/>
          </a:prstGeom>
          <a:solidFill>
            <a:schemeClr val="tx1"/>
          </a:solidFill>
          <a:ln>
            <a:solidFill>
              <a:schemeClr val="tx1"/>
            </a:solidFill>
          </a:ln>
        </p:spPr>
      </p:pic>
    </p:spTree>
    <p:extLst>
      <p:ext uri="{BB962C8B-B14F-4D97-AF65-F5344CB8AC3E}">
        <p14:creationId xmlns:p14="http://schemas.microsoft.com/office/powerpoint/2010/main" val="18906804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b="1" dirty="0" smtClean="0"/>
              <a:t/>
            </a:r>
            <a:br>
              <a:rPr lang="en-US" b="1" dirty="0" smtClean="0"/>
            </a:br>
            <a:r>
              <a:rPr lang="en-US" b="1" dirty="0"/>
              <a:t/>
            </a:r>
            <a:br>
              <a:rPr lang="en-US" b="1" dirty="0"/>
            </a:br>
            <a:r>
              <a:rPr lang="en-US" b="1" dirty="0" smtClean="0"/>
              <a:t/>
            </a:r>
            <a:br>
              <a:rPr lang="en-US" b="1" dirty="0" smtClean="0"/>
            </a:br>
            <a:r>
              <a:rPr lang="en-US" sz="1400" b="1" dirty="0" smtClean="0">
                <a:latin typeface="Calibri" panose="020F0502020204030204" pitchFamily="34" charset="0"/>
                <a:cs typeface="Calibri" panose="020F0502020204030204" pitchFamily="34" charset="0"/>
              </a:rPr>
              <a:t>SR </a:t>
            </a:r>
            <a:r>
              <a:rPr lang="en-US" sz="1400" b="1" dirty="0">
                <a:latin typeface="Calibri" panose="020F0502020204030204" pitchFamily="34" charset="0"/>
                <a:cs typeface="Calibri" panose="020F0502020204030204" pitchFamily="34" charset="0"/>
              </a:rPr>
              <a:t>Wireless Network Testing </a:t>
            </a: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Step#3 Configure Coordinator Device </a:t>
            </a:r>
            <a:r>
              <a:rPr lang="en-US" sz="1200" b="1" dirty="0">
                <a:latin typeface="Calibri" panose="020F0502020204030204" pitchFamily="34" charset="0"/>
                <a:cs typeface="Calibri" panose="020F0502020204030204" pitchFamily="34" charset="0"/>
              </a:rPr>
              <a:t>			(Cont..)</a:t>
            </a:r>
            <a:br>
              <a:rPr lang="en-US" sz="1200" b="1"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a:r>
            <a:br>
              <a:rPr lang="en-US" sz="1200" dirty="0">
                <a:latin typeface="Calibri" panose="020F0502020204030204" pitchFamily="34" charset="0"/>
                <a:cs typeface="Calibri" panose="020F0502020204030204" pitchFamily="34" charset="0"/>
              </a:rPr>
            </a:b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57200" y="990601"/>
            <a:ext cx="8229600" cy="5163898"/>
          </a:xfrm>
        </p:spPr>
        <p:txBody>
          <a:bodyPr/>
          <a:lstStyle/>
          <a:p>
            <a:pPr marL="0" lvl="0" indent="0">
              <a:buNone/>
            </a:pPr>
            <a:endParaRPr lang="en-US" sz="1100" dirty="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For executing plan A user need to sets Coordinator device parameter value as mention in below table.</a:t>
            </a:r>
          </a:p>
          <a:p>
            <a:pPr marL="0" lvl="0" indent="0">
              <a:buNone/>
            </a:pPr>
            <a:endParaRPr lang="en-US" sz="1100" dirty="0">
              <a:latin typeface="Calibri" panose="020F0502020204030204" pitchFamily="34" charset="0"/>
              <a:cs typeface="Calibri" panose="020F0502020204030204" pitchFamily="34" charset="0"/>
            </a:endParaRPr>
          </a:p>
          <a:p>
            <a:pPr marL="0" indent="0">
              <a:buNone/>
            </a:pPr>
            <a:r>
              <a:rPr lang="en-US" dirty="0"/>
              <a:t/>
            </a:r>
            <a:br>
              <a:rPr lang="en-US" dirty="0"/>
            </a:br>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53</a:t>
            </a:fld>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253044982"/>
              </p:ext>
            </p:extLst>
          </p:nvPr>
        </p:nvGraphicFramePr>
        <p:xfrm>
          <a:off x="1371600" y="2286000"/>
          <a:ext cx="6096000" cy="2438403"/>
        </p:xfrm>
        <a:graphic>
          <a:graphicData uri="http://schemas.openxmlformats.org/drawingml/2006/table">
            <a:tbl>
              <a:tblPr firstRow="1" bandRow="1">
                <a:tableStyleId>{5C22544A-7EE6-4342-B048-85BDC9FD1C3A}</a:tableStyleId>
              </a:tblPr>
              <a:tblGrid>
                <a:gridCol w="3048000"/>
                <a:gridCol w="3048000"/>
              </a:tblGrid>
              <a:tr h="221673">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Network ID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21673">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Device Role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ANT Coordinator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21673">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Power Source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Mains Operated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21673">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of Node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240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21673">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of Router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21673">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Internal Operation Time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21673">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Fast Channel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21673">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Slow Channel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21673">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Cut off RSSI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21673">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Default Transmitting Power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21673">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Antenna Type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Chip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32095878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b="1" dirty="0" smtClean="0"/>
              <a:t/>
            </a:r>
            <a:br>
              <a:rPr lang="en-US" b="1" dirty="0" smtClean="0"/>
            </a:br>
            <a:r>
              <a:rPr lang="en-US" b="1" dirty="0" smtClean="0"/>
              <a:t/>
            </a:r>
            <a:br>
              <a:rPr lang="en-US" b="1" dirty="0" smtClean="0"/>
            </a:br>
            <a:r>
              <a:rPr lang="en-US" sz="1400" b="1" dirty="0" smtClean="0">
                <a:latin typeface="Calibri" panose="020F0502020204030204" pitchFamily="34" charset="0"/>
                <a:cs typeface="Calibri" panose="020F0502020204030204" pitchFamily="34" charset="0"/>
              </a:rPr>
              <a:t>SR </a:t>
            </a:r>
            <a:r>
              <a:rPr lang="en-US" sz="1400" b="1" dirty="0">
                <a:latin typeface="Calibri" panose="020F0502020204030204" pitchFamily="34" charset="0"/>
                <a:cs typeface="Calibri" panose="020F0502020204030204" pitchFamily="34" charset="0"/>
              </a:rPr>
              <a:t>Wireless Network Testing </a:t>
            </a:r>
            <a:br>
              <a:rPr lang="en-US" sz="14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Step#4 </a:t>
            </a:r>
            <a:r>
              <a:rPr lang="en-US" sz="1200" b="1" dirty="0">
                <a:latin typeface="Calibri" panose="020F0502020204030204" pitchFamily="34" charset="0"/>
                <a:cs typeface="Calibri" panose="020F0502020204030204" pitchFamily="34" charset="0"/>
              </a:rPr>
              <a:t>SR Configure </a:t>
            </a:r>
            <a:r>
              <a:rPr lang="en-US" sz="1200" b="1" dirty="0" smtClean="0">
                <a:latin typeface="Calibri" panose="020F0502020204030204" pitchFamily="34" charset="0"/>
                <a:cs typeface="Calibri" panose="020F0502020204030204" pitchFamily="34" charset="0"/>
              </a:rPr>
              <a:t>Router </a:t>
            </a:r>
            <a:r>
              <a:rPr lang="en-US" sz="1200" b="1" dirty="0">
                <a:latin typeface="Calibri" panose="020F0502020204030204" pitchFamily="34" charset="0"/>
                <a:cs typeface="Calibri" panose="020F0502020204030204" pitchFamily="34" charset="0"/>
              </a:rPr>
              <a:t>Device</a:t>
            </a:r>
            <a:r>
              <a:rPr lang="en-US" sz="1400" b="1" dirty="0"/>
              <a:t/>
            </a:r>
            <a:br>
              <a:rPr lang="en-US" sz="1400" b="1" dirty="0"/>
            </a:br>
            <a:r>
              <a:rPr lang="en-US" b="1" dirty="0"/>
              <a:t/>
            </a:r>
            <a:br>
              <a:rPr lang="en-US" b="1" dirty="0"/>
            </a:br>
            <a:endParaRPr lang="en-US" dirty="0"/>
          </a:p>
        </p:txBody>
      </p:sp>
      <p:sp>
        <p:nvSpPr>
          <p:cNvPr id="3" name="Content Placeholder 2"/>
          <p:cNvSpPr>
            <a:spLocks noGrp="1"/>
          </p:cNvSpPr>
          <p:nvPr>
            <p:ph idx="1"/>
          </p:nvPr>
        </p:nvSpPr>
        <p:spPr>
          <a:xfrm>
            <a:off x="457200" y="838200"/>
            <a:ext cx="8229600" cy="5791200"/>
          </a:xfrm>
        </p:spPr>
        <p:txBody>
          <a:bodyPr/>
          <a:lstStyle/>
          <a:p>
            <a:r>
              <a:rPr lang="en-US" sz="1100" dirty="0">
                <a:latin typeface="Calibri" panose="020F0502020204030204" pitchFamily="34" charset="0"/>
                <a:cs typeface="Calibri" panose="020F0502020204030204" pitchFamily="34" charset="0"/>
              </a:rPr>
              <a:t>To configure Router device follow the steps mention </a:t>
            </a:r>
            <a:r>
              <a:rPr lang="en-US" sz="1100" dirty="0" smtClean="0">
                <a:latin typeface="Calibri" panose="020F0502020204030204" pitchFamily="34" charset="0"/>
                <a:cs typeface="Calibri" panose="020F0502020204030204" pitchFamily="34" charset="0"/>
              </a:rPr>
              <a:t>below</a:t>
            </a:r>
            <a:endParaRPr lang="en-US" sz="1100" dirty="0">
              <a:latin typeface="Calibri" panose="020F0502020204030204" pitchFamily="34" charset="0"/>
              <a:cs typeface="Calibri" panose="020F0502020204030204" pitchFamily="34" charset="0"/>
            </a:endParaRPr>
          </a:p>
          <a:p>
            <a:pPr lvl="0"/>
            <a:r>
              <a:rPr lang="en-US" sz="1100" dirty="0">
                <a:latin typeface="Calibri" panose="020F0502020204030204" pitchFamily="34" charset="0"/>
                <a:cs typeface="Calibri" panose="020F0502020204030204" pitchFamily="34" charset="0"/>
              </a:rPr>
              <a:t>Select Router device and right click on it and it will prompt “Configuration Settings” window.</a:t>
            </a:r>
          </a:p>
          <a:p>
            <a:pPr lvl="0"/>
            <a:r>
              <a:rPr lang="en-US" sz="1100" dirty="0">
                <a:latin typeface="Calibri" panose="020F0502020204030204" pitchFamily="34" charset="0"/>
                <a:cs typeface="Calibri" panose="020F0502020204030204" pitchFamily="34" charset="0"/>
              </a:rPr>
              <a:t>To get current device configuration click on “Get Device Configuration” button and all the default parameter will display.</a:t>
            </a:r>
          </a:p>
          <a:p>
            <a:pPr lvl="0"/>
            <a:r>
              <a:rPr lang="en-US" sz="1100" dirty="0">
                <a:latin typeface="Calibri" panose="020F0502020204030204" pitchFamily="34" charset="0"/>
                <a:cs typeface="Calibri" panose="020F0502020204030204" pitchFamily="34" charset="0"/>
              </a:rPr>
              <a:t>ANT serial number is unique for all the devices and not editable.</a:t>
            </a:r>
          </a:p>
          <a:p>
            <a:pPr lvl="0"/>
            <a:r>
              <a:rPr lang="en-US" sz="1100" dirty="0">
                <a:latin typeface="Calibri" panose="020F0502020204030204" pitchFamily="34" charset="0"/>
                <a:cs typeface="Calibri" panose="020F0502020204030204" pitchFamily="34" charset="0"/>
              </a:rPr>
              <a:t> User can enter desired value in “Configurable Parameters” and click on “Set Device Configuration” button to save it for devices.</a:t>
            </a:r>
          </a:p>
          <a:p>
            <a:pPr lvl="0"/>
            <a:r>
              <a:rPr lang="en-US" sz="1100" dirty="0">
                <a:latin typeface="Calibri" panose="020F0502020204030204" pitchFamily="34" charset="0"/>
                <a:cs typeface="Calibri" panose="020F0502020204030204" pitchFamily="34" charset="0"/>
              </a:rPr>
              <a:t>To set all the parameter value as per factory click on “Set Factory Default” button.</a:t>
            </a:r>
          </a:p>
          <a:p>
            <a:pPr lvl="0"/>
            <a:r>
              <a:rPr lang="en-US" sz="1100" dirty="0">
                <a:latin typeface="Calibri" panose="020F0502020204030204" pitchFamily="34" charset="0"/>
                <a:cs typeface="Calibri" panose="020F0502020204030204" pitchFamily="34" charset="0"/>
              </a:rPr>
              <a:t>To return to previous screen click on “Close” option.</a:t>
            </a:r>
          </a:p>
          <a:p>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54</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10095" y="2667000"/>
            <a:ext cx="4323809" cy="3657600"/>
          </a:xfrm>
          <a:prstGeom prst="rect">
            <a:avLst/>
          </a:prstGeom>
          <a:ln cmpd="sng">
            <a:solidFill>
              <a:schemeClr val="tx1"/>
            </a:solidFill>
          </a:ln>
        </p:spPr>
      </p:pic>
    </p:spTree>
    <p:extLst>
      <p:ext uri="{BB962C8B-B14F-4D97-AF65-F5344CB8AC3E}">
        <p14:creationId xmlns:p14="http://schemas.microsoft.com/office/powerpoint/2010/main" val="28710248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830763"/>
          </a:xfrm>
        </p:spPr>
        <p:txBody>
          <a:bodyPr/>
          <a:lstStyle/>
          <a:p>
            <a:pPr marL="0" indent="0">
              <a:buNone/>
            </a:pPr>
            <a:endParaRPr lang="en-US" sz="1100" dirty="0">
              <a:latin typeface="Calibri" panose="020F0502020204030204" pitchFamily="34" charset="0"/>
              <a:cs typeface="Calibri" panose="020F0502020204030204" pitchFamily="34" charset="0"/>
            </a:endParaRPr>
          </a:p>
          <a:p>
            <a:r>
              <a:rPr lang="en-US" sz="1100" dirty="0" smtClean="0">
                <a:latin typeface="Calibri" panose="020F0502020204030204" pitchFamily="34" charset="0"/>
                <a:cs typeface="Calibri" panose="020F0502020204030204" pitchFamily="34" charset="0"/>
              </a:rPr>
              <a:t>For </a:t>
            </a:r>
            <a:r>
              <a:rPr lang="en-US" sz="1100" dirty="0">
                <a:latin typeface="Calibri" panose="020F0502020204030204" pitchFamily="34" charset="0"/>
                <a:cs typeface="Calibri" panose="020F0502020204030204" pitchFamily="34" charset="0"/>
              </a:rPr>
              <a:t>executing plan A user need to sets </a:t>
            </a:r>
            <a:r>
              <a:rPr lang="en-US" sz="1100" dirty="0" smtClean="0">
                <a:latin typeface="Calibri" panose="020F0502020204030204" pitchFamily="34" charset="0"/>
                <a:cs typeface="Calibri" panose="020F0502020204030204" pitchFamily="34" charset="0"/>
              </a:rPr>
              <a:t>Router </a:t>
            </a:r>
            <a:r>
              <a:rPr lang="en-US" sz="1100" dirty="0">
                <a:latin typeface="Calibri" panose="020F0502020204030204" pitchFamily="34" charset="0"/>
                <a:cs typeface="Calibri" panose="020F0502020204030204" pitchFamily="34" charset="0"/>
              </a:rPr>
              <a:t>device parameter value as mention in below table.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lvl="0" indent="0">
              <a:buNone/>
            </a:pPr>
            <a:endParaRPr lang="en-US" sz="1100" dirty="0" smtClean="0">
              <a:latin typeface="Calibri" panose="020F0502020204030204" pitchFamily="34" charset="0"/>
              <a:cs typeface="Calibri" panose="020F0502020204030204" pitchFamily="34" charset="0"/>
            </a:endParaRPr>
          </a:p>
          <a:p>
            <a:pPr marL="0" lvl="0" indent="0">
              <a:buNone/>
            </a:pPr>
            <a:endParaRPr lang="en-US" sz="1100" dirty="0" smtClean="0">
              <a:latin typeface="Calibri" panose="020F0502020204030204" pitchFamily="34" charset="0"/>
              <a:cs typeface="Calibri" panose="020F0502020204030204" pitchFamily="34" charset="0"/>
            </a:endParaRPr>
          </a:p>
          <a:p>
            <a:pPr marL="0" lvl="0" indent="0">
              <a:buNone/>
            </a:pPr>
            <a:endParaRPr lang="en-US" sz="1100" dirty="0">
              <a:latin typeface="Calibri" panose="020F0502020204030204" pitchFamily="34" charset="0"/>
              <a:cs typeface="Calibri" panose="020F0502020204030204" pitchFamily="34" charset="0"/>
            </a:endParaRPr>
          </a:p>
          <a:p>
            <a:pPr marL="0" lvl="0" indent="0">
              <a:buNone/>
            </a:pPr>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pPr marL="0" indent="0">
              <a:buNone/>
            </a:pPr>
            <a:endParaRPr lang="en-US" dirty="0" smtClean="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55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25662961"/>
              </p:ext>
            </p:extLst>
          </p:nvPr>
        </p:nvGraphicFramePr>
        <p:xfrm>
          <a:off x="1524000" y="2133597"/>
          <a:ext cx="6096000" cy="2438406"/>
        </p:xfrm>
        <a:graphic>
          <a:graphicData uri="http://schemas.openxmlformats.org/drawingml/2006/table">
            <a:tbl>
              <a:tblPr firstRow="1" bandRow="1">
                <a:tableStyleId>{5C22544A-7EE6-4342-B048-85BDC9FD1C3A}</a:tableStyleId>
              </a:tblPr>
              <a:tblGrid>
                <a:gridCol w="3048000"/>
                <a:gridCol w="3048000"/>
              </a:tblGrid>
              <a:tr h="270934">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Network ID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70934">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Device Role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ANT Router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70934">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Power Source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Mains Operated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70934">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Internal Operation Time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70934">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Fast Channel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70934">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Slow Channel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70934">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Cut off RSSI</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70934">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Default Transmitting Power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70934">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Antenna Type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Chip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bl>
          </a:graphicData>
        </a:graphic>
      </p:graphicFrame>
      <p:sp>
        <p:nvSpPr>
          <p:cNvPr id="2" name="Rectangle 1"/>
          <p:cNvSpPr/>
          <p:nvPr/>
        </p:nvSpPr>
        <p:spPr>
          <a:xfrm>
            <a:off x="457200" y="688453"/>
            <a:ext cx="8229600" cy="707886"/>
          </a:xfrm>
          <a:prstGeom prst="rect">
            <a:avLst/>
          </a:prstGeom>
        </p:spPr>
        <p:txBody>
          <a:bodyPr wrap="square">
            <a:spAutoFit/>
          </a:bodyPr>
          <a:lstStyle/>
          <a:p>
            <a:r>
              <a:rPr lang="en-US" sz="1400" b="1" dirty="0">
                <a:latin typeface="Calibri" panose="020F0502020204030204" pitchFamily="34" charset="0"/>
                <a:cs typeface="Calibri" panose="020F0502020204030204" pitchFamily="34" charset="0"/>
              </a:rPr>
              <a:t>SR Wireless Network Testing </a:t>
            </a:r>
            <a:br>
              <a:rPr lang="en-US" sz="14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Step#4 SR Configure Router Device                                                                   </a:t>
            </a:r>
            <a:r>
              <a:rPr lang="en-US" sz="1200" b="1" kern="0" dirty="0" smtClean="0">
                <a:latin typeface="Calibri" panose="020F0502020204030204" pitchFamily="34" charset="0"/>
                <a:cs typeface="Calibri" panose="020F0502020204030204" pitchFamily="34" charset="0"/>
              </a:rPr>
              <a:t>(Cont..)</a:t>
            </a:r>
            <a:r>
              <a:rPr lang="en-US" sz="1400" b="1" kern="0" dirty="0" smtClean="0">
                <a:latin typeface="Calibri" panose="020F0502020204030204" pitchFamily="34" charset="0"/>
                <a:cs typeface="Calibri" panose="020F0502020204030204" pitchFamily="34" charset="0"/>
              </a:rPr>
              <a:t/>
            </a:r>
            <a:br>
              <a:rPr lang="en-US" sz="1400" b="1" kern="0" dirty="0" smtClean="0">
                <a:latin typeface="Calibri" panose="020F0502020204030204" pitchFamily="34" charset="0"/>
                <a:cs typeface="Calibri" panose="020F0502020204030204" pitchFamily="34" charset="0"/>
              </a:rPr>
            </a:br>
            <a:endParaRPr lang="en-US" sz="1400" b="1" kern="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69223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b="1" dirty="0" smtClean="0"/>
              <a:t/>
            </a:r>
            <a:br>
              <a:rPr lang="en-US" b="1" dirty="0" smtClean="0"/>
            </a:br>
            <a:r>
              <a:rPr lang="en-US" sz="1400" b="1" dirty="0">
                <a:latin typeface="Calibri" panose="020F0502020204030204" pitchFamily="34" charset="0"/>
                <a:cs typeface="Calibri" panose="020F0502020204030204" pitchFamily="34" charset="0"/>
              </a:rPr>
              <a:t>SR Wireless Network Testing </a:t>
            </a:r>
            <a:br>
              <a:rPr lang="en-US" sz="14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Step#5 </a:t>
            </a:r>
            <a:r>
              <a:rPr lang="en-US" sz="1200" b="1" dirty="0">
                <a:latin typeface="Calibri" panose="020F0502020204030204" pitchFamily="34" charset="0"/>
                <a:cs typeface="Calibri" panose="020F0502020204030204" pitchFamily="34" charset="0"/>
              </a:rPr>
              <a:t>SR Configure </a:t>
            </a:r>
            <a:r>
              <a:rPr lang="en-US" sz="1200" b="1" dirty="0" smtClean="0">
                <a:latin typeface="Calibri" panose="020F0502020204030204" pitchFamily="34" charset="0"/>
                <a:cs typeface="Calibri" panose="020F0502020204030204" pitchFamily="34" charset="0"/>
              </a:rPr>
              <a:t>END </a:t>
            </a:r>
            <a:r>
              <a:rPr lang="en-US" sz="1200" b="1" dirty="0">
                <a:latin typeface="Calibri" panose="020F0502020204030204" pitchFamily="34" charset="0"/>
                <a:cs typeface="Calibri" panose="020F0502020204030204" pitchFamily="34" charset="0"/>
              </a:rPr>
              <a:t>Device</a:t>
            </a:r>
            <a:r>
              <a:rPr lang="en-US" b="1" dirty="0"/>
              <a:t/>
            </a:r>
            <a:br>
              <a:rPr lang="en-US" b="1" dirty="0"/>
            </a:br>
            <a:endParaRPr lang="en-US" dirty="0"/>
          </a:p>
        </p:txBody>
      </p:sp>
      <p:sp>
        <p:nvSpPr>
          <p:cNvPr id="3" name="Content Placeholder 2"/>
          <p:cNvSpPr>
            <a:spLocks noGrp="1"/>
          </p:cNvSpPr>
          <p:nvPr>
            <p:ph idx="1"/>
          </p:nvPr>
        </p:nvSpPr>
        <p:spPr>
          <a:xfrm>
            <a:off x="457200" y="838200"/>
            <a:ext cx="8229600" cy="5791200"/>
          </a:xfrm>
        </p:spPr>
        <p:txBody>
          <a:bodyPr/>
          <a:lstStyle/>
          <a:p>
            <a:r>
              <a:rPr lang="en-US" sz="1100" dirty="0">
                <a:latin typeface="Calibri" panose="020F0502020204030204" pitchFamily="34" charset="0"/>
                <a:cs typeface="Calibri" panose="020F0502020204030204" pitchFamily="34" charset="0"/>
              </a:rPr>
              <a:t>To configure END device follow the steps mention </a:t>
            </a:r>
            <a:r>
              <a:rPr lang="en-US" sz="1100" dirty="0" smtClean="0">
                <a:latin typeface="Calibri" panose="020F0502020204030204" pitchFamily="34" charset="0"/>
                <a:cs typeface="Calibri" panose="020F0502020204030204" pitchFamily="34" charset="0"/>
              </a:rPr>
              <a:t>below</a:t>
            </a:r>
            <a:endParaRPr lang="en-US" sz="1100" dirty="0">
              <a:latin typeface="Calibri" panose="020F0502020204030204" pitchFamily="34" charset="0"/>
              <a:cs typeface="Calibri" panose="020F0502020204030204" pitchFamily="34" charset="0"/>
            </a:endParaRPr>
          </a:p>
          <a:p>
            <a:pPr lvl="0"/>
            <a:r>
              <a:rPr lang="en-US" sz="1100" dirty="0">
                <a:latin typeface="Calibri" panose="020F0502020204030204" pitchFamily="34" charset="0"/>
                <a:cs typeface="Calibri" panose="020F0502020204030204" pitchFamily="34" charset="0"/>
              </a:rPr>
              <a:t>Select END device and right click on it and it will prompt “Configuration Settings” window.</a:t>
            </a:r>
          </a:p>
          <a:p>
            <a:pPr lvl="0"/>
            <a:r>
              <a:rPr lang="en-US" sz="1100" dirty="0">
                <a:latin typeface="Calibri" panose="020F0502020204030204" pitchFamily="34" charset="0"/>
                <a:cs typeface="Calibri" panose="020F0502020204030204" pitchFamily="34" charset="0"/>
              </a:rPr>
              <a:t>To get current device configuration click on “Get Device Configuration” button and all the default parameter will display.</a:t>
            </a:r>
          </a:p>
          <a:p>
            <a:pPr lvl="0"/>
            <a:r>
              <a:rPr lang="en-US" sz="1100" dirty="0">
                <a:latin typeface="Calibri" panose="020F0502020204030204" pitchFamily="34" charset="0"/>
                <a:cs typeface="Calibri" panose="020F0502020204030204" pitchFamily="34" charset="0"/>
              </a:rPr>
              <a:t>ANT serial number is unique for all the devices and not editable.</a:t>
            </a:r>
          </a:p>
          <a:p>
            <a:pPr lvl="0"/>
            <a:r>
              <a:rPr lang="en-US" sz="1100" dirty="0">
                <a:latin typeface="Calibri" panose="020F0502020204030204" pitchFamily="34" charset="0"/>
                <a:cs typeface="Calibri" panose="020F0502020204030204" pitchFamily="34" charset="0"/>
              </a:rPr>
              <a:t> User can enter desired value in “Configurable Parameters” and click on “Set Device Configuration” button to save it for devices.</a:t>
            </a:r>
          </a:p>
          <a:p>
            <a:pPr lvl="0"/>
            <a:r>
              <a:rPr lang="en-US" sz="1100" dirty="0">
                <a:latin typeface="Calibri" panose="020F0502020204030204" pitchFamily="34" charset="0"/>
                <a:cs typeface="Calibri" panose="020F0502020204030204" pitchFamily="34" charset="0"/>
              </a:rPr>
              <a:t>To set all the parameter value as per factory click on “Set Factory Default” button.</a:t>
            </a:r>
          </a:p>
          <a:p>
            <a:pPr lvl="0"/>
            <a:r>
              <a:rPr lang="en-US" sz="1100" dirty="0">
                <a:latin typeface="Calibri" panose="020F0502020204030204" pitchFamily="34" charset="0"/>
                <a:cs typeface="Calibri" panose="020F0502020204030204" pitchFamily="34" charset="0"/>
              </a:rPr>
              <a:t>To return to previous screen click on “Close” option.</a:t>
            </a:r>
          </a:p>
          <a:p>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56</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376762" y="2514600"/>
            <a:ext cx="4390476" cy="3810000"/>
          </a:xfrm>
          <a:prstGeom prst="rect">
            <a:avLst/>
          </a:prstGeom>
          <a:ln cmpd="sng">
            <a:solidFill>
              <a:schemeClr val="tx1"/>
            </a:solidFill>
          </a:ln>
        </p:spPr>
      </p:pic>
    </p:spTree>
    <p:extLst>
      <p:ext uri="{BB962C8B-B14F-4D97-AF65-F5344CB8AC3E}">
        <p14:creationId xmlns:p14="http://schemas.microsoft.com/office/powerpoint/2010/main" val="6537552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3"/>
          </a:xfrm>
        </p:spPr>
        <p:txBody>
          <a:bodyPr/>
          <a:lstStyle/>
          <a:p>
            <a:endParaRPr lang="en-US" sz="1100" dirty="0" smtClean="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For executing plan A user need to sets </a:t>
            </a:r>
            <a:r>
              <a:rPr lang="en-US" sz="1100" dirty="0" smtClean="0">
                <a:latin typeface="Calibri" panose="020F0502020204030204" pitchFamily="34" charset="0"/>
                <a:cs typeface="Calibri" panose="020F0502020204030204" pitchFamily="34" charset="0"/>
              </a:rPr>
              <a:t>END </a:t>
            </a:r>
            <a:r>
              <a:rPr lang="en-US" sz="1100" dirty="0">
                <a:latin typeface="Calibri" panose="020F0502020204030204" pitchFamily="34" charset="0"/>
                <a:cs typeface="Calibri" panose="020F0502020204030204" pitchFamily="34" charset="0"/>
              </a:rPr>
              <a:t>device parameter value as mention in below table.</a:t>
            </a: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p>
            <a:endParaRPr lang="en-US" sz="1100" dirty="0" smtClean="0">
              <a:latin typeface="Calibri" panose="020F0502020204030204" pitchFamily="34" charset="0"/>
              <a:cs typeface="Calibri" panose="020F0502020204030204" pitchFamily="34" charset="0"/>
            </a:endParaRPr>
          </a:p>
          <a:p>
            <a:pPr marL="0" indent="0">
              <a:buNone/>
            </a:pPr>
            <a:endParaRPr lang="en-US" sz="1100" dirty="0" smtClean="0">
              <a:latin typeface="Calibri" panose="020F0502020204030204" pitchFamily="34" charset="0"/>
              <a:cs typeface="Calibri" panose="020F0502020204030204" pitchFamily="34" charset="0"/>
            </a:endParaRPr>
          </a:p>
          <a:p>
            <a:pPr marL="0" indent="0">
              <a:buNone/>
            </a:pPr>
            <a:endParaRPr lang="en-US" sz="1100" dirty="0" smtClean="0">
              <a:latin typeface="Calibri" panose="020F0502020204030204" pitchFamily="34" charset="0"/>
              <a:cs typeface="Calibri" panose="020F0502020204030204" pitchFamily="34" charset="0"/>
            </a:endParaRPr>
          </a:p>
          <a:p>
            <a:pPr marL="0" indent="0">
              <a:buNone/>
            </a:pPr>
            <a:endParaRPr lang="en-US" sz="1100" dirty="0" smtClean="0">
              <a:latin typeface="Calibri" panose="020F0502020204030204" pitchFamily="34" charset="0"/>
              <a:cs typeface="Calibri" panose="020F0502020204030204" pitchFamily="34" charset="0"/>
            </a:endParaRPr>
          </a:p>
          <a:p>
            <a:pPr marL="0" indent="0">
              <a:buNone/>
            </a:pPr>
            <a:endParaRPr lang="en-US" sz="1100" dirty="0">
              <a:latin typeface="Calibri" panose="020F0502020204030204" pitchFamily="34" charset="0"/>
              <a:cs typeface="Calibri" panose="020F0502020204030204" pitchFamily="34" charset="0"/>
            </a:endParaRPr>
          </a:p>
          <a:p>
            <a:pPr marL="0" indent="0">
              <a:buNone/>
            </a:pPr>
            <a:endParaRPr lang="en-US" sz="1100" dirty="0">
              <a:latin typeface="Calibri" panose="020F0502020204030204" pitchFamily="34" charset="0"/>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57</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26208021"/>
              </p:ext>
            </p:extLst>
          </p:nvPr>
        </p:nvGraphicFramePr>
        <p:xfrm>
          <a:off x="1524000" y="1828800"/>
          <a:ext cx="6096000" cy="2336796"/>
        </p:xfrm>
        <a:graphic>
          <a:graphicData uri="http://schemas.openxmlformats.org/drawingml/2006/table">
            <a:tbl>
              <a:tblPr firstRow="1" bandRow="1">
                <a:tableStyleId>{5C22544A-7EE6-4342-B048-85BDC9FD1C3A}</a:tableStyleId>
              </a:tblPr>
              <a:tblGrid>
                <a:gridCol w="3048000"/>
                <a:gridCol w="3048000"/>
              </a:tblGrid>
              <a:tr h="259644">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Network ID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59644">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Device Role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ANT END Device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59644">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Power Source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Battery Operated</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59644">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Internal Operation Time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59644">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Fast Channel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59644">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Slow Channel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59644">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Cut off RSSI</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59644">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Default Transmitting Power</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59644">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Antenna Type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Chip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bl>
          </a:graphicData>
        </a:graphic>
      </p:graphicFrame>
      <p:sp>
        <p:nvSpPr>
          <p:cNvPr id="6" name="Title 1"/>
          <p:cNvSpPr>
            <a:spLocks noGrp="1"/>
          </p:cNvSpPr>
          <p:nvPr>
            <p:ph type="title"/>
          </p:nvPr>
        </p:nvSpPr>
        <p:spPr>
          <a:xfrm>
            <a:off x="457200" y="381000"/>
            <a:ext cx="8229600" cy="457200"/>
          </a:xfrm>
        </p:spPr>
        <p:txBody>
          <a:bodyPr/>
          <a:lstStyle/>
          <a:p>
            <a:pPr lvl="2"/>
            <a:r>
              <a:rPr lang="en-US" b="1" dirty="0" smtClean="0"/>
              <a:t/>
            </a:r>
            <a:br>
              <a:rPr lang="en-US" b="1" dirty="0" smtClean="0"/>
            </a:br>
            <a:r>
              <a:rPr lang="en-US" sz="1400" b="1" dirty="0">
                <a:latin typeface="Calibri" panose="020F0502020204030204" pitchFamily="34" charset="0"/>
                <a:cs typeface="Calibri" panose="020F0502020204030204" pitchFamily="34" charset="0"/>
              </a:rPr>
              <a:t>SR Wireless Network Testing </a:t>
            </a:r>
            <a:br>
              <a:rPr lang="en-US" sz="14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Step#5 </a:t>
            </a:r>
            <a:r>
              <a:rPr lang="en-US" sz="1200" b="1" dirty="0">
                <a:latin typeface="Calibri" panose="020F0502020204030204" pitchFamily="34" charset="0"/>
                <a:cs typeface="Calibri" panose="020F0502020204030204" pitchFamily="34" charset="0"/>
              </a:rPr>
              <a:t>Configure </a:t>
            </a:r>
            <a:r>
              <a:rPr lang="en-US" sz="1200" b="1" dirty="0" smtClean="0">
                <a:latin typeface="Calibri" panose="020F0502020204030204" pitchFamily="34" charset="0"/>
                <a:cs typeface="Calibri" panose="020F0502020204030204" pitchFamily="34" charset="0"/>
              </a:rPr>
              <a:t>END </a:t>
            </a:r>
            <a:r>
              <a:rPr lang="en-US" sz="1200" b="1" dirty="0">
                <a:latin typeface="Calibri" panose="020F0502020204030204" pitchFamily="34" charset="0"/>
                <a:cs typeface="Calibri" panose="020F0502020204030204" pitchFamily="34" charset="0"/>
              </a:rPr>
              <a:t>Device 			(Cont..)</a:t>
            </a:r>
            <a:r>
              <a:rPr lang="en-US" sz="1200" b="1" dirty="0"/>
              <a:t/>
            </a:r>
            <a:br>
              <a:rPr lang="en-US" sz="1200" b="1" dirty="0"/>
            </a:br>
            <a:endParaRPr lang="en-US" sz="1200" dirty="0"/>
          </a:p>
        </p:txBody>
      </p:sp>
    </p:spTree>
    <p:extLst>
      <p:ext uri="{BB962C8B-B14F-4D97-AF65-F5344CB8AC3E}">
        <p14:creationId xmlns:p14="http://schemas.microsoft.com/office/powerpoint/2010/main" val="39133391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latin typeface="Calibri" panose="020F0502020204030204" pitchFamily="34" charset="0"/>
                <a:cs typeface="Calibri" panose="020F0502020204030204" pitchFamily="34" charset="0"/>
              </a:rPr>
              <a:t>SR Wireless Network Testing </a:t>
            </a:r>
            <a:br>
              <a:rPr lang="en-US" sz="14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Step#6 </a:t>
            </a:r>
            <a:r>
              <a:rPr lang="en-US" sz="1200" b="1" dirty="0">
                <a:latin typeface="Calibri" panose="020F0502020204030204" pitchFamily="34" charset="0"/>
                <a:cs typeface="Calibri" panose="020F0502020204030204" pitchFamily="34" charset="0"/>
              </a:rPr>
              <a:t>Configure </a:t>
            </a:r>
            <a:r>
              <a:rPr lang="en-US" sz="1200" b="1" dirty="0" smtClean="0">
                <a:latin typeface="Calibri" panose="020F0502020204030204" pitchFamily="34" charset="0"/>
                <a:cs typeface="Calibri" panose="020F0502020204030204" pitchFamily="34" charset="0"/>
              </a:rPr>
              <a:t>Multiple SR Device</a:t>
            </a:r>
            <a:endParaRPr lang="en-US" sz="1400" b="1" i="0" u="none" strike="noStrike" kern="1600" baseline="0" dirty="0" smtClean="0">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628650" y="990600"/>
            <a:ext cx="7886700" cy="5186363"/>
          </a:xfrm>
        </p:spPr>
        <p:txBody>
          <a:bodyPr/>
          <a:lstStyle/>
          <a:p>
            <a:r>
              <a:rPr lang="en-US" sz="1100" dirty="0">
                <a:latin typeface="Calibri" panose="020F0502020204030204" pitchFamily="34" charset="0"/>
                <a:cs typeface="Calibri" panose="020F0502020204030204" pitchFamily="34" charset="0"/>
              </a:rPr>
              <a:t>All the device connected to Coordinator can configure via PC Simulator. </a:t>
            </a:r>
          </a:p>
          <a:p>
            <a:r>
              <a:rPr lang="en-US" sz="1100" dirty="0">
                <a:latin typeface="Calibri" panose="020F0502020204030204" pitchFamily="34" charset="0"/>
                <a:cs typeface="Calibri" panose="020F0502020204030204" pitchFamily="34" charset="0"/>
              </a:rPr>
              <a:t>User can configure SR device individually and set their desired </a:t>
            </a:r>
            <a:r>
              <a:rPr lang="en-US" sz="1100" dirty="0" smtClean="0">
                <a:latin typeface="Calibri" panose="020F0502020204030204" pitchFamily="34" charset="0"/>
                <a:cs typeface="Calibri" panose="020F0502020204030204" pitchFamily="34" charset="0"/>
              </a:rPr>
              <a:t>parameters.</a:t>
            </a:r>
          </a:p>
          <a:p>
            <a:r>
              <a:rPr lang="en-US" sz="1100" dirty="0" smtClean="0">
                <a:latin typeface="Calibri" panose="020F0502020204030204" pitchFamily="34" charset="0"/>
                <a:cs typeface="Calibri" panose="020F0502020204030204" pitchFamily="34" charset="0"/>
              </a:rPr>
              <a:t>Click on “Configure Selected Devices”.</a:t>
            </a:r>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User can also select multiple device and configure all together.</a:t>
            </a:r>
          </a:p>
          <a:p>
            <a:r>
              <a:rPr lang="en-US" sz="1100" dirty="0">
                <a:latin typeface="Calibri" panose="020F0502020204030204" pitchFamily="34" charset="0"/>
                <a:cs typeface="Calibri" panose="020F0502020204030204" pitchFamily="34" charset="0"/>
              </a:rPr>
              <a:t>User can also view all the device current configuration in one window. Please refer Figure 4: All Device Configuration </a:t>
            </a:r>
          </a:p>
          <a:p>
            <a:pPr marL="0" indent="0">
              <a:buNone/>
            </a:pP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54570" y="2209800"/>
            <a:ext cx="6834860" cy="3657600"/>
          </a:xfrm>
          <a:prstGeom prst="rect">
            <a:avLst/>
          </a:prstGeom>
          <a:ln>
            <a:solidFill>
              <a:schemeClr val="tx1"/>
            </a:solidFill>
          </a:ln>
        </p:spPr>
      </p:pic>
    </p:spTree>
    <p:extLst>
      <p:ext uri="{BB962C8B-B14F-4D97-AF65-F5344CB8AC3E}">
        <p14:creationId xmlns:p14="http://schemas.microsoft.com/office/powerpoint/2010/main" val="15084126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b="1" dirty="0" smtClean="0"/>
              <a:t/>
            </a:r>
            <a:br>
              <a:rPr lang="en-US" b="1" dirty="0" smtClean="0"/>
            </a:br>
            <a:r>
              <a:rPr lang="en-US" sz="1400" b="1" dirty="0">
                <a:latin typeface="Calibri" panose="020F0502020204030204" pitchFamily="34" charset="0"/>
                <a:cs typeface="Calibri" panose="020F0502020204030204" pitchFamily="34" charset="0"/>
              </a:rPr>
              <a:t/>
            </a:r>
            <a:br>
              <a:rPr lang="en-US" sz="1400" b="1" dirty="0">
                <a:latin typeface="Calibri" panose="020F0502020204030204" pitchFamily="34" charset="0"/>
                <a:cs typeface="Calibri" panose="020F0502020204030204" pitchFamily="34" charset="0"/>
              </a:rPr>
            </a:br>
            <a:r>
              <a:rPr lang="en-US" sz="1400" b="1" dirty="0">
                <a:latin typeface="Calibri" panose="020F0502020204030204" pitchFamily="34" charset="0"/>
                <a:cs typeface="Calibri" panose="020F0502020204030204" pitchFamily="34" charset="0"/>
              </a:rPr>
              <a:t>SR Wireless Network Testing </a:t>
            </a:r>
            <a:br>
              <a:rPr lang="en-US" sz="14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Step#7 </a:t>
            </a:r>
            <a:r>
              <a:rPr lang="en-US" sz="1200" b="1" dirty="0">
                <a:latin typeface="Calibri" panose="020F0502020204030204" pitchFamily="34" charset="0"/>
                <a:cs typeface="Calibri" panose="020F0502020204030204" pitchFamily="34" charset="0"/>
              </a:rPr>
              <a:t>ANT Network Test 				</a:t>
            </a:r>
            <a:r>
              <a:rPr lang="en-US" b="1" dirty="0"/>
              <a:t/>
            </a:r>
            <a:br>
              <a:rPr lang="en-US" b="1" dirty="0"/>
            </a:br>
            <a:r>
              <a:rPr lang="en-US" b="1" dirty="0"/>
              <a:t/>
            </a:r>
            <a:br>
              <a:rPr lang="en-US" b="1" dirty="0"/>
            </a:br>
            <a:endParaRPr lang="en-US" dirty="0"/>
          </a:p>
        </p:txBody>
      </p:sp>
      <p:sp>
        <p:nvSpPr>
          <p:cNvPr id="3" name="Content Placeholder 2"/>
          <p:cNvSpPr>
            <a:spLocks noGrp="1"/>
          </p:cNvSpPr>
          <p:nvPr>
            <p:ph idx="1"/>
          </p:nvPr>
        </p:nvSpPr>
        <p:spPr>
          <a:xfrm>
            <a:off x="457200" y="838200"/>
            <a:ext cx="8229600" cy="5791200"/>
          </a:xfrm>
        </p:spPr>
        <p:txBody>
          <a:bodyPr/>
          <a:lstStyle/>
          <a:p>
            <a:pPr marL="0" indent="0">
              <a:buNone/>
            </a:pPr>
            <a:r>
              <a:rPr lang="en-US" sz="1100" dirty="0">
                <a:latin typeface="Calibri" panose="020F0502020204030204" pitchFamily="34" charset="0"/>
                <a:cs typeface="Calibri" panose="020F0502020204030204" pitchFamily="34" charset="0"/>
              </a:rPr>
              <a:t>There are two types to types of test perform on ANT network. User can select desired type of test from “Test” option from toolbar.</a:t>
            </a:r>
          </a:p>
          <a:p>
            <a:pPr lvl="0">
              <a:buFont typeface="+mj-lt"/>
              <a:buAutoNum type="arabicPeriod"/>
            </a:pPr>
            <a:r>
              <a:rPr lang="en-US" sz="1100" dirty="0">
                <a:latin typeface="Calibri" panose="020F0502020204030204" pitchFamily="34" charset="0"/>
                <a:cs typeface="Calibri" panose="020F0502020204030204" pitchFamily="34" charset="0"/>
              </a:rPr>
              <a:t>Full Duplex Communication Test </a:t>
            </a:r>
          </a:p>
          <a:p>
            <a:pPr lvl="0">
              <a:buFont typeface="+mj-lt"/>
              <a:buAutoNum type="arabicPeriod"/>
            </a:pPr>
            <a:r>
              <a:rPr lang="en-US" sz="1100" dirty="0">
                <a:latin typeface="Calibri" panose="020F0502020204030204" pitchFamily="34" charset="0"/>
                <a:cs typeface="Calibri" panose="020F0502020204030204" pitchFamily="34" charset="0"/>
              </a:rPr>
              <a:t>Sensor Event Test</a:t>
            </a:r>
          </a:p>
          <a:p>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59</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23604" y="1981200"/>
            <a:ext cx="6766560" cy="3581400"/>
          </a:xfrm>
          <a:prstGeom prst="rect">
            <a:avLst/>
          </a:prstGeom>
          <a:ln>
            <a:solidFill>
              <a:schemeClr val="tx1"/>
            </a:solidFill>
          </a:ln>
        </p:spPr>
      </p:pic>
    </p:spTree>
    <p:extLst>
      <p:ext uri="{BB962C8B-B14F-4D97-AF65-F5344CB8AC3E}">
        <p14:creationId xmlns:p14="http://schemas.microsoft.com/office/powerpoint/2010/main" val="2045679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6</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33401" y="3733800"/>
            <a:ext cx="8000999" cy="299830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3400" y="409754"/>
            <a:ext cx="8001000" cy="3171646"/>
          </a:xfrm>
          <a:prstGeom prst="rect">
            <a:avLst/>
          </a:prstGeom>
        </p:spPr>
      </p:pic>
      <p:sp>
        <p:nvSpPr>
          <p:cNvPr id="5" name="TextBox 4"/>
          <p:cNvSpPr txBox="1"/>
          <p:nvPr/>
        </p:nvSpPr>
        <p:spPr>
          <a:xfrm>
            <a:off x="685800" y="3544824"/>
            <a:ext cx="1494960" cy="276999"/>
          </a:xfrm>
          <a:prstGeom prst="rect">
            <a:avLst/>
          </a:prstGeom>
          <a:solidFill>
            <a:schemeClr val="bg1"/>
          </a:solidFill>
        </p:spPr>
        <p:txBody>
          <a:bodyPr wrap="none" rtlCol="0">
            <a:spAutoFit/>
          </a:bodyPr>
          <a:lstStyle/>
          <a:p>
            <a:pPr algn="ctr"/>
            <a:r>
              <a:rPr lang="en-US" sz="1200" dirty="0" smtClean="0">
                <a:latin typeface="Calibri" panose="020F0502020204030204" pitchFamily="34" charset="0"/>
              </a:rPr>
              <a:t>West side parking lot</a:t>
            </a:r>
            <a:endParaRPr lang="en-US" sz="1200" dirty="0"/>
          </a:p>
        </p:txBody>
      </p:sp>
    </p:spTree>
    <p:extLst>
      <p:ext uri="{BB962C8B-B14F-4D97-AF65-F5344CB8AC3E}">
        <p14:creationId xmlns:p14="http://schemas.microsoft.com/office/powerpoint/2010/main" val="27873181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b="1" dirty="0" smtClean="0"/>
              <a:t/>
            </a:r>
            <a:br>
              <a:rPr lang="en-US" b="1" dirty="0" smtClean="0"/>
            </a:br>
            <a:r>
              <a:rPr lang="en-US" sz="1400" b="1" dirty="0">
                <a:latin typeface="Calibri" panose="020F0502020204030204" pitchFamily="34" charset="0"/>
                <a:cs typeface="Calibri" panose="020F0502020204030204" pitchFamily="34" charset="0"/>
              </a:rPr>
              <a:t/>
            </a:r>
            <a:br>
              <a:rPr lang="en-US" sz="1400" b="1" dirty="0">
                <a:latin typeface="Calibri" panose="020F0502020204030204" pitchFamily="34" charset="0"/>
                <a:cs typeface="Calibri" panose="020F0502020204030204" pitchFamily="34" charset="0"/>
              </a:rPr>
            </a:br>
            <a:r>
              <a:rPr lang="en-US" sz="1400" b="1" dirty="0">
                <a:latin typeface="Calibri" panose="020F0502020204030204" pitchFamily="34" charset="0"/>
                <a:cs typeface="Calibri" panose="020F0502020204030204" pitchFamily="34" charset="0"/>
              </a:rPr>
              <a:t/>
            </a:r>
            <a:br>
              <a:rPr lang="en-US" sz="1400" b="1" dirty="0">
                <a:latin typeface="Calibri" panose="020F0502020204030204" pitchFamily="34" charset="0"/>
                <a:cs typeface="Calibri" panose="020F0502020204030204" pitchFamily="34" charset="0"/>
              </a:rPr>
            </a:br>
            <a:r>
              <a:rPr lang="en-US" sz="1400" b="1" dirty="0" smtClean="0">
                <a:latin typeface="Calibri" panose="020F0502020204030204" pitchFamily="34" charset="0"/>
                <a:cs typeface="Calibri" panose="020F0502020204030204" pitchFamily="34" charset="0"/>
              </a:rPr>
              <a:t/>
            </a:r>
            <a:br>
              <a:rPr lang="en-US" sz="1400" b="1" dirty="0" smtClean="0">
                <a:latin typeface="Calibri" panose="020F0502020204030204" pitchFamily="34" charset="0"/>
                <a:cs typeface="Calibri" panose="020F0502020204030204" pitchFamily="34" charset="0"/>
              </a:rPr>
            </a:br>
            <a:r>
              <a:rPr lang="en-US" sz="1400" b="1" dirty="0" smtClean="0">
                <a:latin typeface="Calibri" panose="020F0502020204030204" pitchFamily="34" charset="0"/>
                <a:cs typeface="Calibri" panose="020F0502020204030204" pitchFamily="34" charset="0"/>
              </a:rPr>
              <a:t>SR Wireless Network Testing </a:t>
            </a:r>
            <a:r>
              <a:rPr lang="en-US" sz="1600" b="1" dirty="0" smtClean="0">
                <a:latin typeface="Calibri" panose="020F0502020204030204" pitchFamily="34" charset="0"/>
                <a:cs typeface="Calibri" panose="020F0502020204030204" pitchFamily="34" charset="0"/>
              </a:rPr>
              <a:t/>
            </a:r>
            <a:br>
              <a:rPr lang="en-US" sz="1600" b="1" dirty="0" smtClean="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Step#7 ANT Network Test 				(Cont.…)</a:t>
            </a:r>
            <a:r>
              <a:rPr lang="en-US" sz="1400" b="1" dirty="0">
                <a:latin typeface="Calibri" panose="020F0502020204030204" pitchFamily="34" charset="0"/>
                <a:cs typeface="Calibri" panose="020F0502020204030204" pitchFamily="34" charset="0"/>
              </a:rPr>
              <a:t/>
            </a:r>
            <a:br>
              <a:rPr lang="en-US" sz="1400" b="1" dirty="0">
                <a:latin typeface="Calibri" panose="020F0502020204030204" pitchFamily="34" charset="0"/>
                <a:cs typeface="Calibri" panose="020F0502020204030204" pitchFamily="34" charset="0"/>
              </a:rPr>
            </a:br>
            <a:r>
              <a:rPr lang="en-US" b="1" dirty="0"/>
              <a:t/>
            </a:r>
            <a:br>
              <a:rPr lang="en-US" b="1" dirty="0"/>
            </a:br>
            <a:r>
              <a:rPr lang="en-US" b="1" dirty="0"/>
              <a:t/>
            </a:r>
            <a:br>
              <a:rPr lang="en-US" b="1" dirty="0"/>
            </a:br>
            <a:endParaRPr lang="en-US" dirty="0"/>
          </a:p>
        </p:txBody>
      </p:sp>
      <p:sp>
        <p:nvSpPr>
          <p:cNvPr id="3" name="Content Placeholder 2"/>
          <p:cNvSpPr>
            <a:spLocks noGrp="1"/>
          </p:cNvSpPr>
          <p:nvPr>
            <p:ph idx="1"/>
          </p:nvPr>
        </p:nvSpPr>
        <p:spPr>
          <a:xfrm>
            <a:off x="457200" y="838200"/>
            <a:ext cx="8229600" cy="5791200"/>
          </a:xfrm>
        </p:spPr>
        <p:txBody>
          <a:bodyPr/>
          <a:lstStyle/>
          <a:p>
            <a:pPr marL="0" indent="0">
              <a:buNone/>
            </a:pPr>
            <a:r>
              <a:rPr lang="en-US" sz="1200" b="1" dirty="0">
                <a:latin typeface="Calibri" panose="020F0502020204030204" pitchFamily="34" charset="0"/>
                <a:cs typeface="Calibri" panose="020F0502020204030204" pitchFamily="34" charset="0"/>
              </a:rPr>
              <a:t>A) Full Duplex Communication Test</a:t>
            </a:r>
            <a:br>
              <a:rPr lang="en-US" sz="1200" b="1" dirty="0">
                <a:latin typeface="Calibri" panose="020F0502020204030204" pitchFamily="34" charset="0"/>
                <a:cs typeface="Calibri" panose="020F0502020204030204" pitchFamily="34" charset="0"/>
              </a:rPr>
            </a:br>
            <a:r>
              <a:rPr lang="en-US" sz="1100" dirty="0" smtClean="0">
                <a:latin typeface="Calibri" panose="020F0502020204030204" pitchFamily="34" charset="0"/>
                <a:cs typeface="Calibri" panose="020F0502020204030204" pitchFamily="34" charset="0"/>
              </a:rPr>
              <a:t>In </a:t>
            </a:r>
            <a:r>
              <a:rPr lang="en-US" sz="1100" dirty="0">
                <a:latin typeface="Calibri" panose="020F0502020204030204" pitchFamily="34" charset="0"/>
                <a:cs typeface="Calibri" panose="020F0502020204030204" pitchFamily="34" charset="0"/>
              </a:rPr>
              <a:t>this test user can perform one or multiple number of operation for one or more device and observe the operation success ratio and latency time.</a:t>
            </a:r>
          </a:p>
          <a:p>
            <a:pPr lvl="0">
              <a:buFont typeface="+mj-lt"/>
              <a:buAutoNum type="arabicPeriod"/>
            </a:pPr>
            <a:r>
              <a:rPr lang="en-US" sz="1100" dirty="0">
                <a:latin typeface="Calibri" panose="020F0502020204030204" pitchFamily="34" charset="0"/>
                <a:cs typeface="Calibri" panose="020F0502020204030204" pitchFamily="34" charset="0"/>
              </a:rPr>
              <a:t>User need to select devices from list of devices display in tree view.</a:t>
            </a:r>
          </a:p>
          <a:p>
            <a:pPr lvl="0">
              <a:buFont typeface="+mj-lt"/>
              <a:buAutoNum type="arabicPeriod"/>
            </a:pPr>
            <a:r>
              <a:rPr lang="en-US" sz="1100" dirty="0">
                <a:latin typeface="Calibri" panose="020F0502020204030204" pitchFamily="34" charset="0"/>
                <a:cs typeface="Calibri" panose="020F0502020204030204" pitchFamily="34" charset="0"/>
              </a:rPr>
              <a:t>Now need to enter number of operation that user want to perform.</a:t>
            </a:r>
          </a:p>
          <a:p>
            <a:pPr lvl="0">
              <a:buFont typeface="+mj-lt"/>
              <a:buAutoNum type="arabicPeriod"/>
            </a:pPr>
            <a:r>
              <a:rPr lang="en-US" sz="1100" dirty="0">
                <a:latin typeface="Calibri" panose="020F0502020204030204" pitchFamily="34" charset="0"/>
                <a:cs typeface="Calibri" panose="020F0502020204030204" pitchFamily="34" charset="0"/>
              </a:rPr>
              <a:t>Enter “Test ID” and “Test Engineer” name and click on “Test Start” button.</a:t>
            </a:r>
          </a:p>
          <a:p>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60</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86740" y="2363758"/>
            <a:ext cx="8138160" cy="2740083"/>
          </a:xfrm>
          <a:prstGeom prst="rect">
            <a:avLst/>
          </a:prstGeom>
          <a:ln>
            <a:solidFill>
              <a:schemeClr val="tx1"/>
            </a:solidFill>
          </a:ln>
        </p:spPr>
      </p:pic>
    </p:spTree>
    <p:extLst>
      <p:ext uri="{BB962C8B-B14F-4D97-AF65-F5344CB8AC3E}">
        <p14:creationId xmlns:p14="http://schemas.microsoft.com/office/powerpoint/2010/main" val="6314955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sz="1400" b="1" dirty="0">
                <a:latin typeface="Calibri" panose="020F0502020204030204" pitchFamily="34" charset="0"/>
                <a:cs typeface="Calibri" panose="020F0502020204030204" pitchFamily="34" charset="0"/>
              </a:rPr>
              <a:t>SR Wireless Network Testing </a:t>
            </a: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Step#7 </a:t>
            </a:r>
            <a:r>
              <a:rPr lang="en-US" sz="1200" b="1" dirty="0">
                <a:latin typeface="Calibri" panose="020F0502020204030204" pitchFamily="34" charset="0"/>
                <a:cs typeface="Calibri" panose="020F0502020204030204" pitchFamily="34" charset="0"/>
              </a:rPr>
              <a:t>ANT Network Test 				(Cont.…)</a:t>
            </a:r>
            <a:endParaRPr lang="en-US" sz="1200" dirty="0"/>
          </a:p>
        </p:txBody>
      </p:sp>
      <p:sp>
        <p:nvSpPr>
          <p:cNvPr id="3" name="Content Placeholder 2"/>
          <p:cNvSpPr>
            <a:spLocks noGrp="1"/>
          </p:cNvSpPr>
          <p:nvPr>
            <p:ph idx="1"/>
          </p:nvPr>
        </p:nvSpPr>
        <p:spPr>
          <a:xfrm>
            <a:off x="457200" y="1295400"/>
            <a:ext cx="8229600" cy="5334000"/>
          </a:xfrm>
        </p:spPr>
        <p:txBody>
          <a:bodyPr/>
          <a:lstStyle/>
          <a:p>
            <a:pPr marL="0" lvl="0" indent="0" algn="just">
              <a:buNone/>
            </a:pPr>
            <a:r>
              <a:rPr lang="en-US" sz="1200" b="1" dirty="0" smtClean="0">
                <a:latin typeface="Calibri" panose="020F0502020204030204" pitchFamily="34" charset="0"/>
                <a:cs typeface="Calibri" panose="020F0502020204030204" pitchFamily="34" charset="0"/>
              </a:rPr>
              <a:t>B) Full </a:t>
            </a:r>
            <a:r>
              <a:rPr lang="en-US" sz="1200" b="1" dirty="0">
                <a:latin typeface="Calibri" panose="020F0502020204030204" pitchFamily="34" charset="0"/>
                <a:cs typeface="Calibri" panose="020F0502020204030204" pitchFamily="34" charset="0"/>
              </a:rPr>
              <a:t>Duplex Communication Test </a:t>
            </a:r>
            <a:r>
              <a:rPr lang="en-US" sz="1200" b="1" dirty="0" smtClean="0">
                <a:latin typeface="Calibri" panose="020F0502020204030204" pitchFamily="34" charset="0"/>
                <a:cs typeface="Calibri" panose="020F0502020204030204" pitchFamily="34" charset="0"/>
              </a:rPr>
              <a:t>Example</a:t>
            </a:r>
          </a:p>
          <a:p>
            <a:pPr marL="0" lvl="0" indent="0" algn="just">
              <a:buNone/>
            </a:pPr>
            <a:endParaRPr lang="en-US" sz="1200" b="1" dirty="0">
              <a:latin typeface="Calibri" panose="020F0502020204030204" pitchFamily="34" charset="0"/>
              <a:cs typeface="Calibri" panose="020F0502020204030204" pitchFamily="34" charset="0"/>
            </a:endParaRPr>
          </a:p>
          <a:p>
            <a:pPr lvl="0" algn="just"/>
            <a:r>
              <a:rPr lang="en-US" sz="1200" b="1" dirty="0" smtClean="0">
                <a:latin typeface="Calibri" panose="020F0502020204030204" pitchFamily="34" charset="0"/>
                <a:cs typeface="Calibri" panose="020F0502020204030204" pitchFamily="34" charset="0"/>
              </a:rPr>
              <a:t>In </a:t>
            </a:r>
            <a:r>
              <a:rPr lang="en-US" sz="1200" b="1" dirty="0">
                <a:latin typeface="Calibri" panose="020F0502020204030204" pitchFamily="34" charset="0"/>
                <a:cs typeface="Calibri" panose="020F0502020204030204" pitchFamily="34" charset="0"/>
              </a:rPr>
              <a:t># Of Operations</a:t>
            </a:r>
          </a:p>
          <a:p>
            <a:pPr marL="0" indent="0" algn="just">
              <a:buNone/>
            </a:pPr>
            <a:r>
              <a:rPr lang="en-US" sz="1100" dirty="0" smtClean="0">
                <a:latin typeface="Calibri" panose="020F0502020204030204" pitchFamily="34" charset="0"/>
                <a:cs typeface="Calibri" panose="020F0502020204030204" pitchFamily="34" charset="0"/>
              </a:rPr>
              <a:t>	Number </a:t>
            </a:r>
            <a:r>
              <a:rPr lang="en-US" sz="1100" dirty="0">
                <a:latin typeface="Calibri" panose="020F0502020204030204" pitchFamily="34" charset="0"/>
                <a:cs typeface="Calibri" panose="020F0502020204030204" pitchFamily="34" charset="0"/>
              </a:rPr>
              <a:t>of operation request for single or multiple devices can generate from PC simulator. </a:t>
            </a:r>
            <a:endParaRPr lang="en-US" sz="1100" dirty="0" smtClean="0">
              <a:latin typeface="Calibri" panose="020F0502020204030204" pitchFamily="34" charset="0"/>
              <a:cs typeface="Calibri" panose="020F0502020204030204" pitchFamily="34" charset="0"/>
            </a:endParaRPr>
          </a:p>
          <a:p>
            <a:pPr marL="0" indent="0" algn="just">
              <a:buNone/>
            </a:pPr>
            <a:endParaRPr lang="en-US" sz="1100" dirty="0" smtClean="0">
              <a:latin typeface="Calibri" panose="020F0502020204030204" pitchFamily="34" charset="0"/>
              <a:cs typeface="Calibri" panose="020F0502020204030204" pitchFamily="34" charset="0"/>
            </a:endParaRPr>
          </a:p>
          <a:p>
            <a:pPr algn="just"/>
            <a:r>
              <a:rPr lang="en-US" sz="1200" b="1" dirty="0" smtClean="0">
                <a:latin typeface="Calibri" panose="020F0502020204030204" pitchFamily="34" charset="0"/>
                <a:cs typeface="Calibri" panose="020F0502020204030204" pitchFamily="34" charset="0"/>
              </a:rPr>
              <a:t>Operation </a:t>
            </a:r>
            <a:r>
              <a:rPr lang="en-US" sz="1200" b="1" dirty="0">
                <a:latin typeface="Calibri" panose="020F0502020204030204" pitchFamily="34" charset="0"/>
                <a:cs typeface="Calibri" panose="020F0502020204030204" pitchFamily="34" charset="0"/>
              </a:rPr>
              <a:t>delay time</a:t>
            </a:r>
          </a:p>
          <a:p>
            <a:pPr marL="0" indent="0" algn="just">
              <a:buNone/>
            </a:pPr>
            <a:r>
              <a:rPr lang="en-US" sz="1100" dirty="0" smtClean="0">
                <a:latin typeface="Calibri" panose="020F0502020204030204" pitchFamily="34" charset="0"/>
                <a:cs typeface="Calibri" panose="020F0502020204030204" pitchFamily="34" charset="0"/>
              </a:rPr>
              <a:t>	User </a:t>
            </a:r>
            <a:r>
              <a:rPr lang="en-US" sz="1100" dirty="0">
                <a:latin typeface="Calibri" panose="020F0502020204030204" pitchFamily="34" charset="0"/>
                <a:cs typeface="Calibri" panose="020F0502020204030204" pitchFamily="34" charset="0"/>
              </a:rPr>
              <a:t>can configure time interval between two back-to-back operations. </a:t>
            </a:r>
            <a:endParaRPr lang="en-US" sz="1100" dirty="0" smtClean="0">
              <a:latin typeface="Calibri" panose="020F0502020204030204" pitchFamily="34" charset="0"/>
              <a:cs typeface="Calibri" panose="020F0502020204030204" pitchFamily="34" charset="0"/>
            </a:endParaRPr>
          </a:p>
          <a:p>
            <a:pPr marL="0" indent="0" algn="just">
              <a:buNone/>
            </a:pPr>
            <a:endParaRPr lang="en-US" sz="1100" dirty="0" smtClean="0">
              <a:latin typeface="Calibri" panose="020F0502020204030204" pitchFamily="34" charset="0"/>
              <a:cs typeface="Calibri" panose="020F0502020204030204" pitchFamily="34" charset="0"/>
            </a:endParaRPr>
          </a:p>
          <a:p>
            <a:pPr lvl="0" algn="just"/>
            <a:r>
              <a:rPr lang="en-US" sz="1200" b="1" dirty="0" smtClean="0">
                <a:latin typeface="Calibri" panose="020F0502020204030204" pitchFamily="34" charset="0"/>
                <a:cs typeface="Calibri" panose="020F0502020204030204" pitchFamily="34" charset="0"/>
              </a:rPr>
              <a:t>Target </a:t>
            </a:r>
            <a:r>
              <a:rPr lang="en-US" sz="1200" b="1" dirty="0">
                <a:latin typeface="Calibri" panose="020F0502020204030204" pitchFamily="34" charset="0"/>
                <a:cs typeface="Calibri" panose="020F0502020204030204" pitchFamily="34" charset="0"/>
              </a:rPr>
              <a:t>Device Serial #</a:t>
            </a:r>
          </a:p>
          <a:p>
            <a:pPr marL="0" indent="0" algn="just">
              <a:buNone/>
            </a:pPr>
            <a:r>
              <a:rPr lang="en-US" sz="1100" dirty="0" smtClean="0">
                <a:latin typeface="Calibri" panose="020F0502020204030204" pitchFamily="34" charset="0"/>
                <a:cs typeface="Calibri" panose="020F0502020204030204" pitchFamily="34" charset="0"/>
              </a:rPr>
              <a:t>	User </a:t>
            </a:r>
            <a:r>
              <a:rPr lang="en-US" sz="1100" dirty="0">
                <a:latin typeface="Calibri" panose="020F0502020204030204" pitchFamily="34" charset="0"/>
                <a:cs typeface="Calibri" panose="020F0502020204030204" pitchFamily="34" charset="0"/>
              </a:rPr>
              <a:t>can generate operation request for any device added with coordinator by entering device serial number</a:t>
            </a:r>
            <a:r>
              <a:rPr lang="en-US" sz="1100" dirty="0" smtClean="0">
                <a:latin typeface="Calibri" panose="020F0502020204030204" pitchFamily="34" charset="0"/>
                <a:cs typeface="Calibri" panose="020F0502020204030204" pitchFamily="34" charset="0"/>
              </a:rPr>
              <a:t>.</a:t>
            </a:r>
          </a:p>
          <a:p>
            <a:pPr marL="0" indent="0" algn="just">
              <a:buNone/>
            </a:pPr>
            <a:endParaRPr lang="en-US" sz="1100" dirty="0" smtClean="0">
              <a:latin typeface="Calibri" panose="020F0502020204030204" pitchFamily="34" charset="0"/>
              <a:cs typeface="Calibri" panose="020F0502020204030204" pitchFamily="34" charset="0"/>
            </a:endParaRPr>
          </a:p>
          <a:p>
            <a:pPr algn="just"/>
            <a:r>
              <a:rPr lang="en-US" sz="1200" b="1" dirty="0" smtClean="0">
                <a:latin typeface="Calibri" panose="020F0502020204030204" pitchFamily="34" charset="0"/>
                <a:cs typeface="Calibri" panose="020F0502020204030204" pitchFamily="34" charset="0"/>
              </a:rPr>
              <a:t>Multiple </a:t>
            </a:r>
            <a:r>
              <a:rPr lang="en-US" sz="1200" b="1" dirty="0">
                <a:latin typeface="Calibri" panose="020F0502020204030204" pitchFamily="34" charset="0"/>
                <a:cs typeface="Calibri" panose="020F0502020204030204" pitchFamily="34" charset="0"/>
              </a:rPr>
              <a:t>Device selection </a:t>
            </a:r>
          </a:p>
          <a:p>
            <a:pPr marL="0" indent="0" algn="just">
              <a:buNone/>
            </a:pPr>
            <a:r>
              <a:rPr lang="en-US" sz="1100" dirty="0" smtClean="0">
                <a:latin typeface="Calibri" panose="020F0502020204030204" pitchFamily="34" charset="0"/>
                <a:cs typeface="Calibri" panose="020F0502020204030204" pitchFamily="34" charset="0"/>
              </a:rPr>
              <a:t>	More </a:t>
            </a:r>
            <a:r>
              <a:rPr lang="en-US" sz="1100" dirty="0">
                <a:latin typeface="Calibri" panose="020F0502020204030204" pitchFamily="34" charset="0"/>
                <a:cs typeface="Calibri" panose="020F0502020204030204" pitchFamily="34" charset="0"/>
              </a:rPr>
              <a:t>than one device can select and send operation request to the entire selected device</a:t>
            </a:r>
            <a:r>
              <a:rPr lang="en-US" sz="1100" dirty="0" smtClean="0">
                <a:latin typeface="Calibri" panose="020F0502020204030204" pitchFamily="34" charset="0"/>
                <a:cs typeface="Calibri" panose="020F0502020204030204" pitchFamily="34" charset="0"/>
              </a:rPr>
              <a:t>.</a:t>
            </a:r>
          </a:p>
          <a:p>
            <a:pPr marL="0" indent="0" algn="just">
              <a:buNone/>
            </a:pPr>
            <a:endParaRPr lang="en-US" sz="1100" dirty="0" smtClean="0">
              <a:latin typeface="Calibri" panose="020F0502020204030204" pitchFamily="34" charset="0"/>
              <a:cs typeface="Calibri" panose="020F0502020204030204" pitchFamily="34" charset="0"/>
            </a:endParaRPr>
          </a:p>
          <a:p>
            <a:pPr algn="just"/>
            <a:r>
              <a:rPr lang="en-US" sz="1200" b="1" dirty="0" smtClean="0">
                <a:latin typeface="Calibri" panose="020F0502020204030204" pitchFamily="34" charset="0"/>
                <a:cs typeface="Calibri" panose="020F0502020204030204" pitchFamily="34" charset="0"/>
              </a:rPr>
              <a:t>Example</a:t>
            </a:r>
            <a:r>
              <a:rPr lang="en-US" sz="1200" b="1" dirty="0">
                <a:latin typeface="Calibri" panose="020F0502020204030204" pitchFamily="34" charset="0"/>
                <a:cs typeface="Calibri" panose="020F0502020204030204" pitchFamily="34" charset="0"/>
              </a:rPr>
              <a:t>: - </a:t>
            </a:r>
          </a:p>
          <a:p>
            <a:pPr marL="0" indent="0" algn="just">
              <a:buNone/>
            </a:pPr>
            <a:r>
              <a:rPr lang="en-US" sz="1100" dirty="0" smtClean="0">
                <a:latin typeface="Calibri" panose="020F0502020204030204" pitchFamily="34" charset="0"/>
                <a:cs typeface="Calibri" panose="020F0502020204030204" pitchFamily="34" charset="0"/>
              </a:rPr>
              <a:t>	# </a:t>
            </a:r>
            <a:r>
              <a:rPr lang="en-US" sz="1100" dirty="0">
                <a:latin typeface="Calibri" panose="020F0502020204030204" pitchFamily="34" charset="0"/>
                <a:cs typeface="Calibri" panose="020F0502020204030204" pitchFamily="34" charset="0"/>
              </a:rPr>
              <a:t>Of operations-10</a:t>
            </a:r>
          </a:p>
          <a:p>
            <a:pPr marL="0" indent="0" algn="just">
              <a:buNone/>
            </a:pPr>
            <a:r>
              <a:rPr lang="en-US" sz="1100" dirty="0" smtClean="0">
                <a:latin typeface="Calibri" panose="020F0502020204030204" pitchFamily="34" charset="0"/>
                <a:cs typeface="Calibri" panose="020F0502020204030204" pitchFamily="34" charset="0"/>
              </a:rPr>
              <a:t>	Operation </a:t>
            </a:r>
            <a:r>
              <a:rPr lang="en-US" sz="1100" dirty="0">
                <a:latin typeface="Calibri" panose="020F0502020204030204" pitchFamily="34" charset="0"/>
                <a:cs typeface="Calibri" panose="020F0502020204030204" pitchFamily="34" charset="0"/>
              </a:rPr>
              <a:t>delay time-5 seconds</a:t>
            </a:r>
          </a:p>
          <a:p>
            <a:pPr marL="0" indent="0" algn="just">
              <a:buNone/>
            </a:pPr>
            <a:r>
              <a:rPr lang="en-US" sz="1100" dirty="0" smtClean="0">
                <a:latin typeface="Calibri" panose="020F0502020204030204" pitchFamily="34" charset="0"/>
                <a:cs typeface="Calibri" panose="020F0502020204030204" pitchFamily="34" charset="0"/>
              </a:rPr>
              <a:t>	Target </a:t>
            </a:r>
            <a:r>
              <a:rPr lang="en-US" sz="1100" dirty="0">
                <a:latin typeface="Calibri" panose="020F0502020204030204" pitchFamily="34" charset="0"/>
                <a:cs typeface="Calibri" panose="020F0502020204030204" pitchFamily="34" charset="0"/>
              </a:rPr>
              <a:t>device serial#- 00000001, 00000002</a:t>
            </a:r>
          </a:p>
          <a:p>
            <a:pPr marL="0" indent="0" algn="just">
              <a:buNone/>
            </a:pPr>
            <a:r>
              <a:rPr lang="en-US" sz="1100" dirty="0" smtClean="0">
                <a:latin typeface="Calibri" panose="020F0502020204030204" pitchFamily="34" charset="0"/>
                <a:cs typeface="Calibri" panose="020F0502020204030204" pitchFamily="34" charset="0"/>
              </a:rPr>
              <a:t>PC </a:t>
            </a:r>
            <a:r>
              <a:rPr lang="en-US" sz="1100" dirty="0">
                <a:latin typeface="Calibri" panose="020F0502020204030204" pitchFamily="34" charset="0"/>
                <a:cs typeface="Calibri" panose="020F0502020204030204" pitchFamily="34" charset="0"/>
              </a:rPr>
              <a:t>simulator will give operation request to device serial # 00000001 and 00000002 at every five seconds for 10 times.</a:t>
            </a:r>
          </a:p>
          <a:p>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61</a:t>
            </a:fld>
            <a:endParaRPr lang="en-US" dirty="0"/>
          </a:p>
        </p:txBody>
      </p:sp>
    </p:spTree>
    <p:extLst>
      <p:ext uri="{BB962C8B-B14F-4D97-AF65-F5344CB8AC3E}">
        <p14:creationId xmlns:p14="http://schemas.microsoft.com/office/powerpoint/2010/main" val="7796905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sz="1400" b="1" dirty="0">
                <a:latin typeface="Calibri" panose="020F0502020204030204" pitchFamily="34" charset="0"/>
                <a:cs typeface="Calibri" panose="020F0502020204030204" pitchFamily="34" charset="0"/>
              </a:rPr>
              <a:t>SR Wireless Network Testing </a:t>
            </a: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Step#7 </a:t>
            </a:r>
            <a:r>
              <a:rPr lang="en-US" sz="1200" b="1" dirty="0">
                <a:latin typeface="Calibri" panose="020F0502020204030204" pitchFamily="34" charset="0"/>
                <a:cs typeface="Calibri" panose="020F0502020204030204" pitchFamily="34" charset="0"/>
              </a:rPr>
              <a:t>ANT Network Test 				(Cont.…)</a:t>
            </a:r>
            <a:endParaRPr lang="en-US" sz="1200" dirty="0"/>
          </a:p>
        </p:txBody>
      </p:sp>
      <p:sp>
        <p:nvSpPr>
          <p:cNvPr id="3" name="Content Placeholder 2"/>
          <p:cNvSpPr>
            <a:spLocks noGrp="1"/>
          </p:cNvSpPr>
          <p:nvPr>
            <p:ph idx="1"/>
          </p:nvPr>
        </p:nvSpPr>
        <p:spPr>
          <a:xfrm>
            <a:off x="457200" y="1066800"/>
            <a:ext cx="8229600" cy="5562600"/>
          </a:xfrm>
        </p:spPr>
        <p:txBody>
          <a:bodyPr/>
          <a:lstStyle/>
          <a:p>
            <a:pPr marL="0" indent="0">
              <a:buNone/>
            </a:pPr>
            <a:r>
              <a:rPr lang="en-US" sz="1100" b="1" dirty="0" smtClean="0">
                <a:latin typeface="Calibri" panose="020F0502020204030204" pitchFamily="34" charset="0"/>
                <a:cs typeface="Calibri" panose="020F0502020204030204" pitchFamily="34" charset="0"/>
              </a:rPr>
              <a:t>C) Sensor </a:t>
            </a:r>
            <a:r>
              <a:rPr lang="en-US" sz="1100" b="1" dirty="0">
                <a:latin typeface="Calibri" panose="020F0502020204030204" pitchFamily="34" charset="0"/>
                <a:cs typeface="Calibri" panose="020F0502020204030204" pitchFamily="34" charset="0"/>
              </a:rPr>
              <a:t>Event Test</a:t>
            </a:r>
            <a:endParaRPr lang="en-US" sz="1100" dirty="0" smtClean="0">
              <a:latin typeface="Calibri" panose="020F0502020204030204" pitchFamily="34" charset="0"/>
              <a:cs typeface="Calibri" panose="020F0502020204030204" pitchFamily="34" charset="0"/>
            </a:endParaRPr>
          </a:p>
          <a:p>
            <a:pPr marL="0" indent="0">
              <a:buNone/>
            </a:pPr>
            <a:r>
              <a:rPr lang="en-US" sz="1100" dirty="0" smtClean="0">
                <a:latin typeface="Calibri" panose="020F0502020204030204" pitchFamily="34" charset="0"/>
                <a:cs typeface="Calibri" panose="020F0502020204030204" pitchFamily="34" charset="0"/>
              </a:rPr>
              <a:t>By </a:t>
            </a:r>
            <a:r>
              <a:rPr lang="en-US" sz="1100" dirty="0">
                <a:latin typeface="Calibri" panose="020F0502020204030204" pitchFamily="34" charset="0"/>
                <a:cs typeface="Calibri" panose="020F0502020204030204" pitchFamily="34" charset="0"/>
              </a:rPr>
              <a:t>performing Sensor Event test user can measure for Asynchronies event reporting time. It is also called as Reverse latency.</a:t>
            </a:r>
          </a:p>
          <a:p>
            <a:pPr lvl="0">
              <a:buFont typeface="+mj-lt"/>
              <a:buAutoNum type="arabicPeriod"/>
            </a:pPr>
            <a:r>
              <a:rPr lang="en-US" sz="1100" dirty="0">
                <a:latin typeface="Calibri" panose="020F0502020204030204" pitchFamily="34" charset="0"/>
                <a:cs typeface="Calibri" panose="020F0502020204030204" pitchFamily="34" charset="0"/>
              </a:rPr>
              <a:t>User need to select devices from list of devices display in tree view.</a:t>
            </a:r>
          </a:p>
          <a:p>
            <a:pPr lvl="0">
              <a:buFont typeface="+mj-lt"/>
              <a:buAutoNum type="arabicPeriod"/>
            </a:pPr>
            <a:r>
              <a:rPr lang="en-US" sz="1100" dirty="0">
                <a:latin typeface="Calibri" panose="020F0502020204030204" pitchFamily="34" charset="0"/>
                <a:cs typeface="Calibri" panose="020F0502020204030204" pitchFamily="34" charset="0"/>
              </a:rPr>
              <a:t>Now enter “No of Async Events”, “Async Events Start Time” and “Delay time” between two events.</a:t>
            </a:r>
          </a:p>
          <a:p>
            <a:pPr lvl="0">
              <a:buFont typeface="+mj-lt"/>
              <a:buAutoNum type="arabicPeriod"/>
            </a:pPr>
            <a:r>
              <a:rPr lang="en-US" sz="1100" dirty="0">
                <a:latin typeface="Calibri" panose="020F0502020204030204" pitchFamily="34" charset="0"/>
                <a:cs typeface="Calibri" panose="020F0502020204030204" pitchFamily="34" charset="0"/>
              </a:rPr>
              <a:t>Enter “Test ID” and “Test Engineer” name and click on “Test Start” button.</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62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47" y="2895600"/>
            <a:ext cx="7563906" cy="2438740"/>
          </a:xfrm>
          <a:prstGeom prst="rect">
            <a:avLst/>
          </a:prstGeom>
          <a:ln>
            <a:solidFill>
              <a:schemeClr val="tx1"/>
            </a:solidFill>
          </a:ln>
        </p:spPr>
      </p:pic>
    </p:spTree>
    <p:extLst>
      <p:ext uri="{BB962C8B-B14F-4D97-AF65-F5344CB8AC3E}">
        <p14:creationId xmlns:p14="http://schemas.microsoft.com/office/powerpoint/2010/main" val="30744525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sz="1400" b="1" dirty="0" smtClean="0">
                <a:latin typeface="Calibri" panose="020F0502020204030204" pitchFamily="34" charset="0"/>
                <a:cs typeface="Calibri" panose="020F0502020204030204" pitchFamily="34" charset="0"/>
              </a:rPr>
              <a:t/>
            </a:r>
            <a:br>
              <a:rPr lang="en-US" sz="1400" b="1" dirty="0" smtClean="0">
                <a:latin typeface="Calibri" panose="020F0502020204030204" pitchFamily="34" charset="0"/>
                <a:cs typeface="Calibri" panose="020F0502020204030204" pitchFamily="34" charset="0"/>
              </a:rPr>
            </a:br>
            <a:r>
              <a:rPr lang="en-US" sz="1400" b="1" dirty="0" smtClean="0">
                <a:latin typeface="Calibri" panose="020F0502020204030204" pitchFamily="34" charset="0"/>
                <a:cs typeface="Calibri" panose="020F0502020204030204" pitchFamily="34" charset="0"/>
              </a:rPr>
              <a:t>SR </a:t>
            </a:r>
            <a:r>
              <a:rPr lang="en-US" sz="1400" b="1" dirty="0">
                <a:latin typeface="Calibri" panose="020F0502020204030204" pitchFamily="34" charset="0"/>
                <a:cs typeface="Calibri" panose="020F0502020204030204" pitchFamily="34" charset="0"/>
              </a:rPr>
              <a:t>Wireless Network Testing </a:t>
            </a: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Step#7 </a:t>
            </a:r>
            <a:r>
              <a:rPr lang="en-US" sz="1200" b="1" dirty="0">
                <a:latin typeface="Calibri" panose="020F0502020204030204" pitchFamily="34" charset="0"/>
                <a:cs typeface="Calibri" panose="020F0502020204030204" pitchFamily="34" charset="0"/>
              </a:rPr>
              <a:t>ANT Network Test 				(Cont.…)</a:t>
            </a:r>
            <a:endParaRPr lang="en-US" sz="1200" dirty="0"/>
          </a:p>
        </p:txBody>
      </p:sp>
      <p:sp>
        <p:nvSpPr>
          <p:cNvPr id="3" name="Content Placeholder 2"/>
          <p:cNvSpPr>
            <a:spLocks noGrp="1"/>
          </p:cNvSpPr>
          <p:nvPr>
            <p:ph idx="1"/>
          </p:nvPr>
        </p:nvSpPr>
        <p:spPr>
          <a:xfrm>
            <a:off x="457200" y="1371600"/>
            <a:ext cx="8229600" cy="5257800"/>
          </a:xfrm>
        </p:spPr>
        <p:txBody>
          <a:bodyPr/>
          <a:lstStyle/>
          <a:p>
            <a:pPr marL="0" lvl="0" indent="0" algn="just">
              <a:buNone/>
            </a:pPr>
            <a:r>
              <a:rPr lang="en-US" sz="1200" b="1" dirty="0" smtClean="0">
                <a:latin typeface="Calibri" panose="020F0502020204030204" pitchFamily="34" charset="0"/>
                <a:cs typeface="Calibri" panose="020F0502020204030204" pitchFamily="34" charset="0"/>
              </a:rPr>
              <a:t>D) Sensor </a:t>
            </a:r>
            <a:r>
              <a:rPr lang="en-US" sz="1200" b="1" dirty="0">
                <a:latin typeface="Calibri" panose="020F0502020204030204" pitchFamily="34" charset="0"/>
                <a:cs typeface="Calibri" panose="020F0502020204030204" pitchFamily="34" charset="0"/>
              </a:rPr>
              <a:t>Event Test </a:t>
            </a:r>
            <a:r>
              <a:rPr lang="en-US" sz="1200" b="1" dirty="0" smtClean="0">
                <a:latin typeface="Calibri" panose="020F0502020204030204" pitchFamily="34" charset="0"/>
                <a:cs typeface="Calibri" panose="020F0502020204030204" pitchFamily="34" charset="0"/>
              </a:rPr>
              <a:t>Example</a:t>
            </a:r>
            <a:endParaRPr lang="en-US" sz="1200" b="1" dirty="0">
              <a:latin typeface="Calibri" panose="020F0502020204030204" pitchFamily="34" charset="0"/>
              <a:cs typeface="Calibri" panose="020F0502020204030204" pitchFamily="34" charset="0"/>
            </a:endParaRPr>
          </a:p>
          <a:p>
            <a:pPr lvl="0" algn="just"/>
            <a:r>
              <a:rPr lang="en-US" sz="1200" b="1" dirty="0" smtClean="0">
                <a:latin typeface="Calibri" panose="020F0502020204030204" pitchFamily="34" charset="0"/>
                <a:cs typeface="Calibri" panose="020F0502020204030204" pitchFamily="34" charset="0"/>
              </a:rPr>
              <a:t># </a:t>
            </a:r>
            <a:r>
              <a:rPr lang="en-US" sz="1200" b="1" dirty="0">
                <a:latin typeface="Calibri" panose="020F0502020204030204" pitchFamily="34" charset="0"/>
                <a:cs typeface="Calibri" panose="020F0502020204030204" pitchFamily="34" charset="0"/>
              </a:rPr>
              <a:t>of Async Event</a:t>
            </a:r>
          </a:p>
          <a:p>
            <a:pPr marL="0" indent="0" algn="just">
              <a:buNone/>
            </a:pPr>
            <a:r>
              <a:rPr lang="en-US" sz="1100" dirty="0" smtClean="0">
                <a:latin typeface="Calibri" panose="020F0502020204030204" pitchFamily="34" charset="0"/>
                <a:cs typeface="Calibri" panose="020F0502020204030204" pitchFamily="34" charset="0"/>
              </a:rPr>
              <a:t>	User </a:t>
            </a:r>
            <a:r>
              <a:rPr lang="en-US" sz="1100" dirty="0">
                <a:latin typeface="Calibri" panose="020F0502020204030204" pitchFamily="34" charset="0"/>
                <a:cs typeface="Calibri" panose="020F0502020204030204" pitchFamily="34" charset="0"/>
              </a:rPr>
              <a:t>can also enter desired number of Async events that device needs to generate</a:t>
            </a:r>
            <a:r>
              <a:rPr lang="en-US" sz="1100" dirty="0" smtClean="0">
                <a:latin typeface="Calibri" panose="020F0502020204030204" pitchFamily="34" charset="0"/>
                <a:cs typeface="Calibri" panose="020F0502020204030204" pitchFamily="34" charset="0"/>
              </a:rPr>
              <a:t>.</a:t>
            </a:r>
          </a:p>
          <a:p>
            <a:pPr marL="0" indent="0" algn="just">
              <a:buNone/>
            </a:pPr>
            <a:endParaRPr lang="en-US" sz="1100" dirty="0">
              <a:latin typeface="Calibri" panose="020F0502020204030204" pitchFamily="34" charset="0"/>
              <a:cs typeface="Calibri" panose="020F0502020204030204" pitchFamily="34" charset="0"/>
            </a:endParaRPr>
          </a:p>
          <a:p>
            <a:pPr algn="just"/>
            <a:r>
              <a:rPr lang="en-US" sz="1200" b="1" dirty="0">
                <a:latin typeface="Calibri" panose="020F0502020204030204" pitchFamily="34" charset="0"/>
                <a:cs typeface="Calibri" panose="020F0502020204030204" pitchFamily="34" charset="0"/>
              </a:rPr>
              <a:t>Delay time between two Async Events</a:t>
            </a:r>
          </a:p>
          <a:p>
            <a:pPr marL="0" indent="0" algn="just">
              <a:buNone/>
            </a:pPr>
            <a:r>
              <a:rPr lang="en-US" sz="1100" dirty="0" smtClean="0">
                <a:latin typeface="Calibri" panose="020F0502020204030204" pitchFamily="34" charset="0"/>
                <a:cs typeface="Calibri" panose="020F0502020204030204" pitchFamily="34" charset="0"/>
              </a:rPr>
              <a:t>	By </a:t>
            </a:r>
            <a:r>
              <a:rPr lang="en-US" sz="1100" dirty="0">
                <a:latin typeface="Calibri" panose="020F0502020204030204" pitchFamily="34" charset="0"/>
                <a:cs typeface="Calibri" panose="020F0502020204030204" pitchFamily="34" charset="0"/>
              </a:rPr>
              <a:t>using this option time duration between two Async events can configure</a:t>
            </a:r>
            <a:r>
              <a:rPr lang="en-US" sz="1100" dirty="0" smtClean="0">
                <a:latin typeface="Calibri" panose="020F0502020204030204" pitchFamily="34" charset="0"/>
                <a:cs typeface="Calibri" panose="020F0502020204030204" pitchFamily="34" charset="0"/>
              </a:rPr>
              <a:t>.</a:t>
            </a:r>
          </a:p>
          <a:p>
            <a:pPr marL="0" indent="0" algn="just">
              <a:buNone/>
            </a:pPr>
            <a:endParaRPr lang="en-US" sz="1100" dirty="0">
              <a:latin typeface="Calibri" panose="020F0502020204030204" pitchFamily="34" charset="0"/>
              <a:cs typeface="Calibri" panose="020F0502020204030204" pitchFamily="34" charset="0"/>
            </a:endParaRPr>
          </a:p>
          <a:p>
            <a:pPr lvl="0" algn="just"/>
            <a:r>
              <a:rPr lang="en-US" sz="1200" b="1" dirty="0">
                <a:latin typeface="Calibri" panose="020F0502020204030204" pitchFamily="34" charset="0"/>
                <a:cs typeface="Calibri" panose="020F0502020204030204" pitchFamily="34" charset="0"/>
              </a:rPr>
              <a:t>Target Device Serial #</a:t>
            </a:r>
          </a:p>
          <a:p>
            <a:pPr marL="0" indent="0" algn="just">
              <a:buNone/>
            </a:pPr>
            <a:r>
              <a:rPr lang="en-US" sz="1100" dirty="0" smtClean="0">
                <a:latin typeface="Calibri" panose="020F0502020204030204" pitchFamily="34" charset="0"/>
                <a:cs typeface="Calibri" panose="020F0502020204030204" pitchFamily="34" charset="0"/>
              </a:rPr>
              <a:t>	User </a:t>
            </a:r>
            <a:r>
              <a:rPr lang="en-US" sz="1100" dirty="0">
                <a:latin typeface="Calibri" panose="020F0502020204030204" pitchFamily="34" charset="0"/>
                <a:cs typeface="Calibri" panose="020F0502020204030204" pitchFamily="34" charset="0"/>
              </a:rPr>
              <a:t>can generate Async request for any device added with coordinator by entering device serial number</a:t>
            </a:r>
            <a:r>
              <a:rPr lang="en-US" sz="1100" dirty="0" smtClean="0">
                <a:latin typeface="Calibri" panose="020F0502020204030204" pitchFamily="34" charset="0"/>
                <a:cs typeface="Calibri" panose="020F0502020204030204" pitchFamily="34" charset="0"/>
              </a:rPr>
              <a:t>.</a:t>
            </a:r>
          </a:p>
          <a:p>
            <a:pPr marL="0" indent="0" algn="just">
              <a:buNone/>
            </a:pPr>
            <a:endParaRPr lang="en-US" sz="1100" dirty="0">
              <a:latin typeface="Calibri" panose="020F0502020204030204" pitchFamily="34" charset="0"/>
              <a:cs typeface="Calibri" panose="020F0502020204030204" pitchFamily="34" charset="0"/>
            </a:endParaRPr>
          </a:p>
          <a:p>
            <a:pPr lvl="0" algn="just"/>
            <a:r>
              <a:rPr lang="en-US" sz="1200" b="1" dirty="0">
                <a:latin typeface="Calibri" panose="020F0502020204030204" pitchFamily="34" charset="0"/>
                <a:cs typeface="Calibri" panose="020F0502020204030204" pitchFamily="34" charset="0"/>
              </a:rPr>
              <a:t>Multiple Device selection </a:t>
            </a:r>
          </a:p>
          <a:p>
            <a:pPr marL="0" indent="0" algn="just">
              <a:buNone/>
            </a:pPr>
            <a:r>
              <a:rPr lang="en-US" sz="1100" dirty="0" smtClean="0">
                <a:latin typeface="Calibri" panose="020F0502020204030204" pitchFamily="34" charset="0"/>
                <a:cs typeface="Calibri" panose="020F0502020204030204" pitchFamily="34" charset="0"/>
              </a:rPr>
              <a:t>	More </a:t>
            </a:r>
            <a:r>
              <a:rPr lang="en-US" sz="1100" dirty="0">
                <a:latin typeface="Calibri" panose="020F0502020204030204" pitchFamily="34" charset="0"/>
                <a:cs typeface="Calibri" panose="020F0502020204030204" pitchFamily="34" charset="0"/>
              </a:rPr>
              <a:t>than one device can select to generate Async events</a:t>
            </a:r>
            <a:r>
              <a:rPr lang="en-US" sz="1100" dirty="0" smtClean="0">
                <a:latin typeface="Calibri" panose="020F0502020204030204" pitchFamily="34" charset="0"/>
                <a:cs typeface="Calibri" panose="020F0502020204030204" pitchFamily="34" charset="0"/>
              </a:rPr>
              <a:t>.</a:t>
            </a:r>
          </a:p>
          <a:p>
            <a:pPr marL="0" indent="0" algn="just">
              <a:buNone/>
            </a:pPr>
            <a:endParaRPr lang="en-US" sz="1100" dirty="0">
              <a:latin typeface="Calibri" panose="020F0502020204030204" pitchFamily="34" charset="0"/>
              <a:cs typeface="Calibri" panose="020F0502020204030204" pitchFamily="34" charset="0"/>
            </a:endParaRPr>
          </a:p>
          <a:p>
            <a:pPr algn="just"/>
            <a:r>
              <a:rPr lang="en-US" sz="1200" b="1" dirty="0">
                <a:latin typeface="Calibri" panose="020F0502020204030204" pitchFamily="34" charset="0"/>
                <a:cs typeface="Calibri" panose="020F0502020204030204" pitchFamily="34" charset="0"/>
              </a:rPr>
              <a:t>Example: -</a:t>
            </a:r>
          </a:p>
          <a:p>
            <a:pPr marL="0" indent="0" algn="just">
              <a:buNone/>
            </a:pPr>
            <a:r>
              <a:rPr lang="en-US" sz="1100" dirty="0" smtClean="0">
                <a:latin typeface="Calibri" panose="020F0502020204030204" pitchFamily="34" charset="0"/>
                <a:cs typeface="Calibri" panose="020F0502020204030204" pitchFamily="34" charset="0"/>
              </a:rPr>
              <a:t>	# </a:t>
            </a:r>
            <a:r>
              <a:rPr lang="en-US" sz="1100" dirty="0">
                <a:latin typeface="Calibri" panose="020F0502020204030204" pitchFamily="34" charset="0"/>
                <a:cs typeface="Calibri" panose="020F0502020204030204" pitchFamily="34" charset="0"/>
              </a:rPr>
              <a:t>Of Async Event- 10</a:t>
            </a:r>
          </a:p>
          <a:p>
            <a:pPr marL="0" indent="0" algn="just">
              <a:buNone/>
            </a:pPr>
            <a:r>
              <a:rPr lang="en-US" sz="1100" dirty="0" smtClean="0">
                <a:latin typeface="Calibri" panose="020F0502020204030204" pitchFamily="34" charset="0"/>
                <a:cs typeface="Calibri" panose="020F0502020204030204" pitchFamily="34" charset="0"/>
              </a:rPr>
              <a:t>	Delay </a:t>
            </a:r>
            <a:r>
              <a:rPr lang="en-US" sz="1100" dirty="0">
                <a:latin typeface="Calibri" panose="020F0502020204030204" pitchFamily="34" charset="0"/>
                <a:cs typeface="Calibri" panose="020F0502020204030204" pitchFamily="34" charset="0"/>
              </a:rPr>
              <a:t>time between two Async events- 5 seconds</a:t>
            </a:r>
          </a:p>
          <a:p>
            <a:pPr marL="0" indent="0" algn="just">
              <a:buNone/>
            </a:pPr>
            <a:r>
              <a:rPr lang="en-US" sz="1100" dirty="0" smtClean="0">
                <a:latin typeface="Calibri" panose="020F0502020204030204" pitchFamily="34" charset="0"/>
                <a:cs typeface="Calibri" panose="020F0502020204030204" pitchFamily="34" charset="0"/>
              </a:rPr>
              <a:t>	Target </a:t>
            </a:r>
            <a:r>
              <a:rPr lang="en-US" sz="1100" dirty="0">
                <a:latin typeface="Calibri" panose="020F0502020204030204" pitchFamily="34" charset="0"/>
                <a:cs typeface="Calibri" panose="020F0502020204030204" pitchFamily="34" charset="0"/>
              </a:rPr>
              <a:t>device serial#- 00000001, 00000002</a:t>
            </a:r>
          </a:p>
          <a:p>
            <a:pPr marL="0" indent="0" algn="just">
              <a:buNone/>
            </a:pPr>
            <a:r>
              <a:rPr lang="en-US" sz="1100" dirty="0" smtClean="0">
                <a:latin typeface="Calibri" panose="020F0502020204030204" pitchFamily="34" charset="0"/>
                <a:cs typeface="Calibri" panose="020F0502020204030204" pitchFamily="34" charset="0"/>
              </a:rPr>
              <a:t>PC </a:t>
            </a:r>
            <a:r>
              <a:rPr lang="en-US" sz="1100" dirty="0">
                <a:latin typeface="Calibri" panose="020F0502020204030204" pitchFamily="34" charset="0"/>
                <a:cs typeface="Calibri" panose="020F0502020204030204" pitchFamily="34" charset="0"/>
              </a:rPr>
              <a:t>simulator will give command to device serial # 00000001 and 00000002 start generation of 10 number of Async events every 5 seconds.</a:t>
            </a:r>
          </a:p>
          <a:p>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63</a:t>
            </a:fld>
            <a:endParaRPr lang="en-US" dirty="0"/>
          </a:p>
        </p:txBody>
      </p:sp>
    </p:spTree>
    <p:extLst>
      <p:ext uri="{BB962C8B-B14F-4D97-AF65-F5344CB8AC3E}">
        <p14:creationId xmlns:p14="http://schemas.microsoft.com/office/powerpoint/2010/main" val="11478010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b="1" dirty="0" smtClean="0"/>
              <a:t/>
            </a:r>
            <a:br>
              <a:rPr lang="en-US" b="1" dirty="0" smtClean="0"/>
            </a:br>
            <a:r>
              <a:rPr lang="en-US" sz="1400" b="1" dirty="0" smtClean="0">
                <a:latin typeface="Calibri" panose="020F0502020204030204" pitchFamily="34" charset="0"/>
                <a:cs typeface="Calibri" panose="020F0502020204030204" pitchFamily="34" charset="0"/>
              </a:rPr>
              <a:t/>
            </a:r>
            <a:br>
              <a:rPr lang="en-US" sz="1400" b="1" dirty="0" smtClean="0">
                <a:latin typeface="Calibri" panose="020F0502020204030204" pitchFamily="34" charset="0"/>
                <a:cs typeface="Calibri" panose="020F0502020204030204" pitchFamily="34" charset="0"/>
              </a:rPr>
            </a:br>
            <a:r>
              <a:rPr lang="en-US" sz="1400" b="1" dirty="0" smtClean="0">
                <a:latin typeface="Calibri" panose="020F0502020204030204" pitchFamily="34" charset="0"/>
                <a:cs typeface="Calibri" panose="020F0502020204030204" pitchFamily="34" charset="0"/>
              </a:rPr>
              <a:t/>
            </a:r>
            <a:br>
              <a:rPr lang="en-US" sz="1400" b="1" dirty="0" smtClean="0">
                <a:latin typeface="Calibri" panose="020F0502020204030204" pitchFamily="34" charset="0"/>
                <a:cs typeface="Calibri" panose="020F0502020204030204" pitchFamily="34" charset="0"/>
              </a:rPr>
            </a:br>
            <a:r>
              <a:rPr lang="en-US" sz="1400" b="1" dirty="0" smtClean="0">
                <a:latin typeface="Calibri" panose="020F0502020204030204" pitchFamily="34" charset="0"/>
                <a:cs typeface="Calibri" panose="020F0502020204030204" pitchFamily="34" charset="0"/>
              </a:rPr>
              <a:t/>
            </a:r>
            <a:br>
              <a:rPr lang="en-US" sz="1400" b="1" dirty="0" smtClean="0">
                <a:latin typeface="Calibri" panose="020F0502020204030204" pitchFamily="34" charset="0"/>
                <a:cs typeface="Calibri" panose="020F0502020204030204" pitchFamily="34" charset="0"/>
              </a:rPr>
            </a:br>
            <a:r>
              <a:rPr lang="en-US" sz="1400" b="1" dirty="0" smtClean="0">
                <a:latin typeface="Calibri" panose="020F0502020204030204" pitchFamily="34" charset="0"/>
                <a:cs typeface="Calibri" panose="020F0502020204030204" pitchFamily="34" charset="0"/>
              </a:rPr>
              <a:t/>
            </a:r>
            <a:br>
              <a:rPr lang="en-US" sz="1400" b="1" dirty="0" smtClean="0">
                <a:latin typeface="Calibri" panose="020F0502020204030204" pitchFamily="34" charset="0"/>
                <a:cs typeface="Calibri" panose="020F0502020204030204" pitchFamily="34" charset="0"/>
              </a:rPr>
            </a:br>
            <a:r>
              <a:rPr lang="en-US" sz="1400" b="1" dirty="0" smtClean="0">
                <a:latin typeface="Calibri" panose="020F0502020204030204" pitchFamily="34" charset="0"/>
                <a:cs typeface="Calibri" panose="020F0502020204030204" pitchFamily="34" charset="0"/>
              </a:rPr>
              <a:t>SR Wireless Network Testing </a:t>
            </a:r>
            <a:r>
              <a:rPr lang="en-US" sz="1200" b="1" dirty="0" smtClean="0">
                <a:latin typeface="Calibri" panose="020F0502020204030204" pitchFamily="34" charset="0"/>
                <a:cs typeface="Calibri" panose="020F0502020204030204" pitchFamily="34" charset="0"/>
              </a:rPr>
              <a:t/>
            </a:r>
            <a:br>
              <a:rPr lang="en-US" sz="1200" b="1" dirty="0" smtClean="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Step#8 Sample Test Report				</a:t>
            </a:r>
            <a:r>
              <a:rPr lang="en-US" sz="1200" b="1" dirty="0">
                <a:latin typeface="Calibri" panose="020F0502020204030204" pitchFamily="34" charset="0"/>
                <a:cs typeface="Calibri" panose="020F0502020204030204" pitchFamily="34" charset="0"/>
              </a:rPr>
              <a:t> (Cont.…)</a:t>
            </a:r>
            <a:br>
              <a:rPr lang="en-US" sz="1200" b="1" dirty="0">
                <a:latin typeface="Calibri" panose="020F0502020204030204" pitchFamily="34" charset="0"/>
                <a:cs typeface="Calibri" panose="020F0502020204030204" pitchFamily="34" charset="0"/>
              </a:rPr>
            </a:br>
            <a:r>
              <a:rPr lang="en-US" sz="1400" b="1" dirty="0" smtClean="0">
                <a:latin typeface="Calibri" panose="020F0502020204030204" pitchFamily="34" charset="0"/>
                <a:cs typeface="Calibri" panose="020F0502020204030204" pitchFamily="34" charset="0"/>
              </a:rPr>
              <a:t/>
            </a:r>
            <a:br>
              <a:rPr lang="en-US" sz="1400" b="1" dirty="0" smtClean="0">
                <a:latin typeface="Calibri" panose="020F0502020204030204" pitchFamily="34" charset="0"/>
                <a:cs typeface="Calibri" panose="020F0502020204030204" pitchFamily="34" charset="0"/>
              </a:rPr>
            </a:br>
            <a:r>
              <a:rPr lang="en-US" b="1" dirty="0" smtClean="0"/>
              <a:t/>
            </a:r>
            <a:br>
              <a:rPr lang="en-US" b="1" dirty="0" smtClean="0"/>
            </a:br>
            <a:r>
              <a:rPr lang="en-US" b="1" dirty="0" smtClean="0"/>
              <a:t/>
            </a:r>
            <a:br>
              <a:rPr lang="en-US" b="1" dirty="0" smtClean="0"/>
            </a:br>
            <a:endParaRPr lang="en-US" dirty="0"/>
          </a:p>
        </p:txBody>
      </p:sp>
      <p:sp>
        <p:nvSpPr>
          <p:cNvPr id="3" name="Content Placeholder 2"/>
          <p:cNvSpPr>
            <a:spLocks noGrp="1"/>
          </p:cNvSpPr>
          <p:nvPr>
            <p:ph idx="1"/>
          </p:nvPr>
        </p:nvSpPr>
        <p:spPr>
          <a:xfrm>
            <a:off x="457200" y="914400"/>
            <a:ext cx="8229600" cy="5715000"/>
          </a:xfrm>
        </p:spPr>
        <p:txBody>
          <a:bodyPr/>
          <a:lstStyle/>
          <a:p>
            <a:pPr lvl="0"/>
            <a:r>
              <a:rPr lang="en-US" sz="1200" b="1" dirty="0" smtClean="0">
                <a:latin typeface="Calibri" panose="020F0502020204030204" pitchFamily="34" charset="0"/>
                <a:cs typeface="Calibri" panose="020F0502020204030204" pitchFamily="34" charset="0"/>
              </a:rPr>
              <a:t>Summary </a:t>
            </a:r>
            <a:r>
              <a:rPr lang="en-US" sz="1200" b="1" dirty="0">
                <a:latin typeface="Calibri" panose="020F0502020204030204" pitchFamily="34" charset="0"/>
                <a:cs typeface="Calibri" panose="020F0502020204030204" pitchFamily="34" charset="0"/>
              </a:rPr>
              <a:t>Report</a:t>
            </a:r>
          </a:p>
          <a:p>
            <a:pPr lvl="0"/>
            <a:r>
              <a:rPr lang="en-US" sz="1200" b="1" dirty="0">
                <a:latin typeface="Calibri" panose="020F0502020204030204" pitchFamily="34" charset="0"/>
                <a:cs typeface="Calibri" panose="020F0502020204030204" pitchFamily="34" charset="0"/>
              </a:rPr>
              <a:t>Detail </a:t>
            </a:r>
            <a:r>
              <a:rPr lang="en-US" sz="1200" b="1" dirty="0" smtClean="0">
                <a:latin typeface="Calibri" panose="020F0502020204030204" pitchFamily="34" charset="0"/>
                <a:cs typeface="Calibri" panose="020F0502020204030204" pitchFamily="34" charset="0"/>
              </a:rPr>
              <a:t>Report</a:t>
            </a:r>
          </a:p>
          <a:p>
            <a:pPr lvl="0"/>
            <a:endParaRPr lang="en-US" sz="1400" b="1" dirty="0" smtClean="0">
              <a:latin typeface="Calibri" panose="020F0502020204030204" pitchFamily="34" charset="0"/>
              <a:cs typeface="Calibri" panose="020F0502020204030204" pitchFamily="34" charset="0"/>
            </a:endParaRPr>
          </a:p>
          <a:p>
            <a:pPr marL="0" lvl="2" indent="0" algn="just">
              <a:buNone/>
            </a:pPr>
            <a:r>
              <a:rPr lang="en-US" sz="1200" b="1" dirty="0" smtClean="0">
                <a:latin typeface="Calibri" panose="020F0502020204030204" pitchFamily="34" charset="0"/>
                <a:cs typeface="Calibri" panose="020F0502020204030204" pitchFamily="34" charset="0"/>
              </a:rPr>
              <a:t>A) Summary Report</a:t>
            </a:r>
          </a:p>
          <a:p>
            <a:pPr marL="0" indent="0">
              <a:buNone/>
            </a:pPr>
            <a:r>
              <a:rPr lang="en-US" sz="1100" dirty="0">
                <a:latin typeface="Calibri" panose="020F0502020204030204" pitchFamily="34" charset="0"/>
                <a:cs typeface="Calibri" panose="020F0502020204030204" pitchFamily="34" charset="0"/>
              </a:rPr>
              <a:t>Summary of performed test can view in this report. It is helpful to find out ANT network reliability, RSSI and Latency. Report will display Test ID, Date, Test Engineer, and Device hardware and software version detail</a:t>
            </a:r>
            <a:r>
              <a:rPr lang="en-US" sz="1100" dirty="0" smtClean="0">
                <a:latin typeface="Calibri" panose="020F0502020204030204" pitchFamily="34" charset="0"/>
                <a:cs typeface="Calibri" panose="020F0502020204030204" pitchFamily="34" charset="0"/>
              </a:rPr>
              <a:t>.</a:t>
            </a:r>
          </a:p>
          <a:p>
            <a:pPr marL="0" indent="0">
              <a:buNone/>
            </a:pPr>
            <a:endParaRPr lang="en-US" sz="1100" dirty="0">
              <a:latin typeface="Calibri" panose="020F0502020204030204" pitchFamily="34" charset="0"/>
              <a:cs typeface="Calibri" panose="020F0502020204030204" pitchFamily="34" charset="0"/>
            </a:endParaRPr>
          </a:p>
          <a:p>
            <a:pPr marL="0" indent="0">
              <a:buNone/>
            </a:pPr>
            <a:r>
              <a:rPr lang="en-US" sz="1100" dirty="0">
                <a:latin typeface="Calibri" panose="020F0502020204030204" pitchFamily="34" charset="0"/>
                <a:cs typeface="Calibri" panose="020F0502020204030204" pitchFamily="34" charset="0"/>
              </a:rPr>
              <a:t>Summary report will include terms mention below</a:t>
            </a:r>
          </a:p>
          <a:p>
            <a:pPr lvl="0">
              <a:buFont typeface="+mj-lt"/>
              <a:buAutoNum type="arabicPeriod"/>
            </a:pPr>
            <a:r>
              <a:rPr lang="en-US" sz="1100" dirty="0">
                <a:latin typeface="Calibri" panose="020F0502020204030204" pitchFamily="34" charset="0"/>
                <a:cs typeface="Calibri" panose="020F0502020204030204" pitchFamily="34" charset="0"/>
              </a:rPr>
              <a:t>Serial Number</a:t>
            </a:r>
          </a:p>
          <a:p>
            <a:pPr lvl="0">
              <a:buFont typeface="+mj-lt"/>
              <a:buAutoNum type="arabicPeriod"/>
            </a:pPr>
            <a:r>
              <a:rPr lang="en-US" sz="1100" dirty="0">
                <a:latin typeface="Calibri" panose="020F0502020204030204" pitchFamily="34" charset="0"/>
                <a:cs typeface="Calibri" panose="020F0502020204030204" pitchFamily="34" charset="0"/>
              </a:rPr>
              <a:t>Date and Time</a:t>
            </a:r>
          </a:p>
          <a:p>
            <a:pPr lvl="0">
              <a:buFont typeface="+mj-lt"/>
              <a:buAutoNum type="arabicPeriod"/>
            </a:pPr>
            <a:r>
              <a:rPr lang="en-US" sz="1100" dirty="0">
                <a:latin typeface="Calibri" panose="020F0502020204030204" pitchFamily="34" charset="0"/>
                <a:cs typeface="Calibri" panose="020F0502020204030204" pitchFamily="34" charset="0"/>
              </a:rPr>
              <a:t>Device Serial Number</a:t>
            </a:r>
          </a:p>
          <a:p>
            <a:pPr lvl="0">
              <a:buFont typeface="+mj-lt"/>
              <a:buAutoNum type="arabicPeriod"/>
            </a:pPr>
            <a:r>
              <a:rPr lang="en-US" sz="1100" dirty="0">
                <a:latin typeface="Calibri" panose="020F0502020204030204" pitchFamily="34" charset="0"/>
                <a:cs typeface="Calibri" panose="020F0502020204030204" pitchFamily="34" charset="0"/>
              </a:rPr>
              <a:t>Type of Device</a:t>
            </a:r>
          </a:p>
          <a:p>
            <a:pPr lvl="0">
              <a:buFont typeface="+mj-lt"/>
              <a:buAutoNum type="arabicPeriod"/>
            </a:pPr>
            <a:r>
              <a:rPr lang="en-US" sz="1100" dirty="0">
                <a:latin typeface="Calibri" panose="020F0502020204030204" pitchFamily="34" charset="0"/>
                <a:cs typeface="Calibri" panose="020F0502020204030204" pitchFamily="34" charset="0"/>
              </a:rPr>
              <a:t>Parent Device’s Serial Number</a:t>
            </a:r>
          </a:p>
          <a:p>
            <a:pPr lvl="0">
              <a:buFont typeface="+mj-lt"/>
              <a:buAutoNum type="arabicPeriod"/>
            </a:pPr>
            <a:r>
              <a:rPr lang="en-US" sz="1100" dirty="0">
                <a:latin typeface="Calibri" panose="020F0502020204030204" pitchFamily="34" charset="0"/>
                <a:cs typeface="Calibri" panose="020F0502020204030204" pitchFamily="34" charset="0"/>
              </a:rPr>
              <a:t>Device Location</a:t>
            </a:r>
          </a:p>
          <a:p>
            <a:pPr lvl="0">
              <a:buFont typeface="+mj-lt"/>
              <a:buAutoNum type="arabicPeriod"/>
            </a:pPr>
            <a:r>
              <a:rPr lang="en-US" sz="1100" dirty="0">
                <a:latin typeface="Calibri" panose="020F0502020204030204" pitchFamily="34" charset="0"/>
                <a:cs typeface="Calibri" panose="020F0502020204030204" pitchFamily="34" charset="0"/>
              </a:rPr>
              <a:t>Device Layer</a:t>
            </a:r>
          </a:p>
          <a:p>
            <a:pPr lvl="0">
              <a:buFont typeface="+mj-lt"/>
              <a:buAutoNum type="arabicPeriod"/>
            </a:pPr>
            <a:r>
              <a:rPr lang="en-US" sz="1100" dirty="0">
                <a:latin typeface="Calibri" panose="020F0502020204030204" pitchFamily="34" charset="0"/>
                <a:cs typeface="Calibri" panose="020F0502020204030204" pitchFamily="34" charset="0"/>
              </a:rPr>
              <a:t>Average RSSI</a:t>
            </a:r>
          </a:p>
          <a:p>
            <a:pPr lvl="0">
              <a:buFont typeface="+mj-lt"/>
              <a:buAutoNum type="arabicPeriod"/>
            </a:pPr>
            <a:r>
              <a:rPr lang="en-US" sz="1100" dirty="0">
                <a:latin typeface="Calibri" panose="020F0502020204030204" pitchFamily="34" charset="0"/>
                <a:cs typeface="Calibri" panose="020F0502020204030204" pitchFamily="34" charset="0"/>
              </a:rPr>
              <a:t>Number of Operation</a:t>
            </a:r>
          </a:p>
          <a:p>
            <a:pPr lvl="0">
              <a:buFont typeface="+mj-lt"/>
              <a:buAutoNum type="arabicPeriod"/>
            </a:pPr>
            <a:r>
              <a:rPr lang="en-US" sz="1100" dirty="0">
                <a:latin typeface="Calibri" panose="020F0502020204030204" pitchFamily="34" charset="0"/>
                <a:cs typeface="Calibri" panose="020F0502020204030204" pitchFamily="34" charset="0"/>
              </a:rPr>
              <a:t>Data send at First attempt</a:t>
            </a:r>
          </a:p>
          <a:p>
            <a:pPr lvl="0">
              <a:buFont typeface="+mj-lt"/>
              <a:buAutoNum type="arabicPeriod"/>
            </a:pPr>
            <a:r>
              <a:rPr lang="en-US" sz="1100" dirty="0">
                <a:latin typeface="Calibri" panose="020F0502020204030204" pitchFamily="34" charset="0"/>
                <a:cs typeface="Calibri" panose="020F0502020204030204" pitchFamily="34" charset="0"/>
              </a:rPr>
              <a:t>Data send at second attempt</a:t>
            </a:r>
          </a:p>
          <a:p>
            <a:pPr lvl="0">
              <a:buFont typeface="+mj-lt"/>
              <a:buAutoNum type="arabicPeriod"/>
            </a:pPr>
            <a:r>
              <a:rPr lang="en-US" sz="1100" dirty="0">
                <a:latin typeface="Calibri" panose="020F0502020204030204" pitchFamily="34" charset="0"/>
                <a:cs typeface="Calibri" panose="020F0502020204030204" pitchFamily="34" charset="0"/>
              </a:rPr>
              <a:t>Data send at third attempt</a:t>
            </a:r>
          </a:p>
          <a:p>
            <a:pPr lvl="0">
              <a:buFont typeface="+mj-lt"/>
              <a:buAutoNum type="arabicPeriod"/>
            </a:pPr>
            <a:r>
              <a:rPr lang="en-US" sz="1100" dirty="0">
                <a:latin typeface="Calibri" panose="020F0502020204030204" pitchFamily="34" charset="0"/>
                <a:cs typeface="Calibri" panose="020F0502020204030204" pitchFamily="34" charset="0"/>
              </a:rPr>
              <a:t>Response Time out</a:t>
            </a:r>
          </a:p>
          <a:p>
            <a:pPr lvl="0">
              <a:buFont typeface="+mj-lt"/>
              <a:buAutoNum type="arabicPeriod"/>
            </a:pPr>
            <a:r>
              <a:rPr lang="en-US" sz="1100" dirty="0">
                <a:latin typeface="Calibri" panose="020F0502020204030204" pitchFamily="34" charset="0"/>
                <a:cs typeface="Calibri" panose="020F0502020204030204" pitchFamily="34" charset="0"/>
              </a:rPr>
              <a:t>Data Success Ratio</a:t>
            </a:r>
          </a:p>
          <a:p>
            <a:pPr lvl="0">
              <a:buFont typeface="+mj-lt"/>
              <a:buAutoNum type="arabicPeriod"/>
            </a:pPr>
            <a:r>
              <a:rPr lang="en-US" sz="1100" dirty="0">
                <a:latin typeface="Calibri" panose="020F0502020204030204" pitchFamily="34" charset="0"/>
                <a:cs typeface="Calibri" panose="020F0502020204030204" pitchFamily="34" charset="0"/>
              </a:rPr>
              <a:t>Minimum value of Latency</a:t>
            </a:r>
          </a:p>
          <a:p>
            <a:pPr lvl="0">
              <a:buFont typeface="+mj-lt"/>
              <a:buAutoNum type="arabicPeriod"/>
            </a:pPr>
            <a:r>
              <a:rPr lang="en-US" sz="1100" dirty="0">
                <a:latin typeface="Calibri" panose="020F0502020204030204" pitchFamily="34" charset="0"/>
                <a:cs typeface="Calibri" panose="020F0502020204030204" pitchFamily="34" charset="0"/>
              </a:rPr>
              <a:t>Average value of Latency</a:t>
            </a:r>
          </a:p>
          <a:p>
            <a:pPr lvl="0">
              <a:buFont typeface="+mj-lt"/>
              <a:buAutoNum type="arabicPeriod"/>
            </a:pPr>
            <a:r>
              <a:rPr lang="en-US" sz="1100" dirty="0">
                <a:latin typeface="Calibri" panose="020F0502020204030204" pitchFamily="34" charset="0"/>
                <a:cs typeface="Calibri" panose="020F0502020204030204" pitchFamily="34" charset="0"/>
              </a:rPr>
              <a:t>Maximum value of </a:t>
            </a:r>
            <a:r>
              <a:rPr lang="en-US" sz="1100" dirty="0" smtClean="0">
                <a:latin typeface="Calibri" panose="020F0502020204030204" pitchFamily="34" charset="0"/>
                <a:cs typeface="Calibri" panose="020F0502020204030204" pitchFamily="34" charset="0"/>
              </a:rPr>
              <a:t>Latency</a:t>
            </a:r>
            <a:endParaRPr lang="en-US" sz="1100" dirty="0">
              <a:latin typeface="Calibri" panose="020F0502020204030204" pitchFamily="34" charset="0"/>
              <a:cs typeface="Calibri" panose="020F0502020204030204" pitchFamily="34" charset="0"/>
            </a:endParaRPr>
          </a:p>
          <a:p>
            <a:pPr marL="0" indent="0">
              <a:buNone/>
            </a:pPr>
            <a:r>
              <a:rPr lang="en-US" sz="1100" dirty="0">
                <a:latin typeface="Calibri" panose="020F0502020204030204" pitchFamily="34" charset="0"/>
                <a:cs typeface="Calibri" panose="020F0502020204030204" pitchFamily="34" charset="0"/>
              </a:rPr>
              <a:t>Please refer attached excel file “Sample Report” for sample of summary report excel sheet for detail.</a:t>
            </a:r>
          </a:p>
          <a:p>
            <a:pPr marL="0" indent="0" algn="just">
              <a:buNone/>
            </a:pPr>
            <a:r>
              <a:rPr lang="en-US" sz="1100" dirty="0" smtClean="0">
                <a:latin typeface="Calibri" panose="020F0502020204030204" pitchFamily="34" charset="0"/>
                <a:cs typeface="Calibri" panose="020F0502020204030204" pitchFamily="34" charset="0"/>
              </a:rPr>
              <a:t>	</a:t>
            </a:r>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64</a:t>
            </a:fld>
            <a:endParaRPr lang="en-US" dirty="0"/>
          </a:p>
        </p:txBody>
      </p:sp>
    </p:spTree>
    <p:extLst>
      <p:ext uri="{BB962C8B-B14F-4D97-AF65-F5344CB8AC3E}">
        <p14:creationId xmlns:p14="http://schemas.microsoft.com/office/powerpoint/2010/main" val="17540127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410200"/>
          </a:xfrm>
        </p:spPr>
        <p:txBody>
          <a:bodyPr/>
          <a:lstStyle/>
          <a:p>
            <a:pPr marL="0" lvl="0" indent="0">
              <a:buNone/>
            </a:pPr>
            <a:r>
              <a:rPr lang="en-US" sz="1200" b="1" dirty="0" smtClean="0">
                <a:latin typeface="Calibri" panose="020F0502020204030204" pitchFamily="34" charset="0"/>
                <a:cs typeface="Calibri" panose="020F0502020204030204" pitchFamily="34" charset="0"/>
              </a:rPr>
              <a:t>B) Detail </a:t>
            </a:r>
            <a:r>
              <a:rPr lang="en-US" sz="1200" b="1" dirty="0">
                <a:latin typeface="Calibri" panose="020F0502020204030204" pitchFamily="34" charset="0"/>
                <a:cs typeface="Calibri" panose="020F0502020204030204" pitchFamily="34" charset="0"/>
              </a:rPr>
              <a:t>Report</a:t>
            </a:r>
          </a:p>
          <a:p>
            <a:pPr marL="0" lvl="0" indent="0">
              <a:buNone/>
            </a:pPr>
            <a:endParaRPr lang="en-US" sz="1400" b="1" dirty="0" smtClean="0">
              <a:latin typeface="Calibri" panose="020F0502020204030204" pitchFamily="34" charset="0"/>
              <a:cs typeface="Calibri" panose="020F0502020204030204" pitchFamily="34" charset="0"/>
            </a:endParaRPr>
          </a:p>
          <a:p>
            <a:pPr marL="0" indent="0">
              <a:buNone/>
            </a:pPr>
            <a:r>
              <a:rPr lang="en-US" sz="1100" dirty="0">
                <a:latin typeface="Calibri" panose="020F0502020204030204" pitchFamily="34" charset="0"/>
                <a:cs typeface="Calibri" panose="020F0502020204030204" pitchFamily="34" charset="0"/>
              </a:rPr>
              <a:t>Detail report can create in PC Simulator for any device under ANT network.</a:t>
            </a:r>
          </a:p>
          <a:p>
            <a:pPr marL="0" indent="0">
              <a:buNone/>
            </a:pPr>
            <a:r>
              <a:rPr lang="en-US" sz="1100" dirty="0">
                <a:latin typeface="Calibri" panose="020F0502020204030204" pitchFamily="34" charset="0"/>
                <a:cs typeface="Calibri" panose="020F0502020204030204" pitchFamily="34" charset="0"/>
              </a:rPr>
              <a:t>Report will display Test ID, Date, Test Engineer, and Device hardware and software version detail.</a:t>
            </a:r>
          </a:p>
          <a:p>
            <a:pPr marL="0" indent="0">
              <a:buNone/>
            </a:pPr>
            <a:endParaRPr lang="en-US" sz="1100" dirty="0">
              <a:latin typeface="Calibri" panose="020F0502020204030204" pitchFamily="34" charset="0"/>
              <a:cs typeface="Calibri" panose="020F0502020204030204" pitchFamily="34" charset="0"/>
            </a:endParaRPr>
          </a:p>
          <a:p>
            <a:pPr marL="0" indent="0">
              <a:buNone/>
            </a:pPr>
            <a:r>
              <a:rPr lang="en-US" sz="1100" dirty="0">
                <a:latin typeface="Calibri" panose="020F0502020204030204" pitchFamily="34" charset="0"/>
                <a:cs typeface="Calibri" panose="020F0502020204030204" pitchFamily="34" charset="0"/>
              </a:rPr>
              <a:t>Custom report is detail report of individual device which include terms mention below</a:t>
            </a:r>
          </a:p>
          <a:p>
            <a:pPr lvl="0">
              <a:buFont typeface="+mj-lt"/>
              <a:buAutoNum type="arabicPeriod"/>
            </a:pPr>
            <a:r>
              <a:rPr lang="en-US" sz="1100" dirty="0">
                <a:latin typeface="Calibri" panose="020F0502020204030204" pitchFamily="34" charset="0"/>
                <a:cs typeface="Calibri" panose="020F0502020204030204" pitchFamily="34" charset="0"/>
              </a:rPr>
              <a:t>Serial Number</a:t>
            </a:r>
          </a:p>
          <a:p>
            <a:pPr lvl="0">
              <a:buFont typeface="+mj-lt"/>
              <a:buAutoNum type="arabicPeriod"/>
            </a:pPr>
            <a:r>
              <a:rPr lang="en-US" sz="1100" dirty="0">
                <a:latin typeface="Calibri" panose="020F0502020204030204" pitchFamily="34" charset="0"/>
                <a:cs typeface="Calibri" panose="020F0502020204030204" pitchFamily="34" charset="0"/>
              </a:rPr>
              <a:t>Date and Time</a:t>
            </a:r>
          </a:p>
          <a:p>
            <a:pPr lvl="0">
              <a:buFont typeface="+mj-lt"/>
              <a:buAutoNum type="arabicPeriod"/>
            </a:pPr>
            <a:r>
              <a:rPr lang="en-US" sz="1100" dirty="0">
                <a:latin typeface="Calibri" panose="020F0502020204030204" pitchFamily="34" charset="0"/>
                <a:cs typeface="Calibri" panose="020F0502020204030204" pitchFamily="34" charset="0"/>
              </a:rPr>
              <a:t>Device Serial Number</a:t>
            </a:r>
          </a:p>
          <a:p>
            <a:pPr lvl="0">
              <a:buFont typeface="+mj-lt"/>
              <a:buAutoNum type="arabicPeriod"/>
            </a:pPr>
            <a:r>
              <a:rPr lang="en-US" sz="1100" dirty="0">
                <a:latin typeface="Calibri" panose="020F0502020204030204" pitchFamily="34" charset="0"/>
                <a:cs typeface="Calibri" panose="020F0502020204030204" pitchFamily="34" charset="0"/>
              </a:rPr>
              <a:t>Type of Device</a:t>
            </a:r>
          </a:p>
          <a:p>
            <a:pPr lvl="0">
              <a:buFont typeface="+mj-lt"/>
              <a:buAutoNum type="arabicPeriod"/>
            </a:pPr>
            <a:r>
              <a:rPr lang="en-US" sz="1100" dirty="0">
                <a:latin typeface="Calibri" panose="020F0502020204030204" pitchFamily="34" charset="0"/>
                <a:cs typeface="Calibri" panose="020F0502020204030204" pitchFamily="34" charset="0"/>
              </a:rPr>
              <a:t>Parent Device’s Serial Number</a:t>
            </a:r>
          </a:p>
          <a:p>
            <a:pPr lvl="0">
              <a:buFont typeface="+mj-lt"/>
              <a:buAutoNum type="arabicPeriod"/>
            </a:pPr>
            <a:r>
              <a:rPr lang="en-US" sz="1100" dirty="0">
                <a:latin typeface="Calibri" panose="020F0502020204030204" pitchFamily="34" charset="0"/>
                <a:cs typeface="Calibri" panose="020F0502020204030204" pitchFamily="34" charset="0"/>
              </a:rPr>
              <a:t>Device Location</a:t>
            </a:r>
          </a:p>
          <a:p>
            <a:pPr lvl="0">
              <a:buFont typeface="+mj-lt"/>
              <a:buAutoNum type="arabicPeriod"/>
            </a:pPr>
            <a:r>
              <a:rPr lang="en-US" sz="1100" dirty="0">
                <a:latin typeface="Calibri" panose="020F0502020204030204" pitchFamily="34" charset="0"/>
                <a:cs typeface="Calibri" panose="020F0502020204030204" pitchFamily="34" charset="0"/>
              </a:rPr>
              <a:t>Device Layer</a:t>
            </a:r>
          </a:p>
          <a:p>
            <a:pPr lvl="0">
              <a:buFont typeface="+mj-lt"/>
              <a:buAutoNum type="arabicPeriod"/>
            </a:pPr>
            <a:r>
              <a:rPr lang="en-US" sz="1100" dirty="0">
                <a:latin typeface="Calibri" panose="020F0502020204030204" pitchFamily="34" charset="0"/>
                <a:cs typeface="Calibri" panose="020F0502020204030204" pitchFamily="34" charset="0"/>
              </a:rPr>
              <a:t>RSSI</a:t>
            </a:r>
          </a:p>
          <a:p>
            <a:pPr lvl="0">
              <a:buFont typeface="+mj-lt"/>
              <a:buAutoNum type="arabicPeriod"/>
            </a:pPr>
            <a:r>
              <a:rPr lang="en-US" sz="1100" dirty="0">
                <a:latin typeface="Calibri" panose="020F0502020204030204" pitchFamily="34" charset="0"/>
                <a:cs typeface="Calibri" panose="020F0502020204030204" pitchFamily="34" charset="0"/>
              </a:rPr>
              <a:t>Number of Operation</a:t>
            </a:r>
          </a:p>
          <a:p>
            <a:pPr lvl="0">
              <a:buFont typeface="+mj-lt"/>
              <a:buAutoNum type="arabicPeriod"/>
            </a:pPr>
            <a:r>
              <a:rPr lang="en-US" sz="1100" dirty="0">
                <a:latin typeface="Calibri" panose="020F0502020204030204" pitchFamily="34" charset="0"/>
                <a:cs typeface="Calibri" panose="020F0502020204030204" pitchFamily="34" charset="0"/>
              </a:rPr>
              <a:t>Operation Status</a:t>
            </a:r>
          </a:p>
          <a:p>
            <a:pPr lvl="0">
              <a:buFont typeface="+mj-lt"/>
              <a:buAutoNum type="arabicPeriod"/>
            </a:pPr>
            <a:r>
              <a:rPr lang="en-US" sz="1100" dirty="0">
                <a:latin typeface="Calibri" panose="020F0502020204030204" pitchFamily="34" charset="0"/>
                <a:cs typeface="Calibri" panose="020F0502020204030204" pitchFamily="34" charset="0"/>
              </a:rPr>
              <a:t>Retry Count</a:t>
            </a:r>
          </a:p>
          <a:p>
            <a:pPr lvl="0">
              <a:buFont typeface="+mj-lt"/>
              <a:buAutoNum type="arabicPeriod"/>
            </a:pPr>
            <a:r>
              <a:rPr lang="en-US" sz="1100" dirty="0">
                <a:latin typeface="Calibri" panose="020F0502020204030204" pitchFamily="34" charset="0"/>
                <a:cs typeface="Calibri" panose="020F0502020204030204" pitchFamily="34" charset="0"/>
              </a:rPr>
              <a:t>Response Time out</a:t>
            </a:r>
          </a:p>
          <a:p>
            <a:pPr lvl="0">
              <a:buFont typeface="+mj-lt"/>
              <a:buAutoNum type="arabicPeriod"/>
            </a:pPr>
            <a:r>
              <a:rPr lang="en-US" sz="1100" dirty="0">
                <a:latin typeface="Calibri" panose="020F0502020204030204" pitchFamily="34" charset="0"/>
                <a:cs typeface="Calibri" panose="020F0502020204030204" pitchFamily="34" charset="0"/>
              </a:rPr>
              <a:t>TCR</a:t>
            </a:r>
          </a:p>
          <a:p>
            <a:pPr lvl="0">
              <a:buFont typeface="+mj-lt"/>
              <a:buAutoNum type="arabicPeriod"/>
            </a:pPr>
            <a:r>
              <a:rPr lang="en-US" sz="1100" dirty="0">
                <a:latin typeface="Calibri" panose="020F0502020204030204" pitchFamily="34" charset="0"/>
                <a:cs typeface="Calibri" panose="020F0502020204030204" pitchFamily="34" charset="0"/>
              </a:rPr>
              <a:t>TRE</a:t>
            </a:r>
          </a:p>
          <a:p>
            <a:pPr lvl="0">
              <a:buFont typeface="+mj-lt"/>
              <a:buAutoNum type="arabicPeriod"/>
            </a:pPr>
            <a:r>
              <a:rPr lang="en-US" sz="1100" dirty="0">
                <a:latin typeface="Calibri" panose="020F0502020204030204" pitchFamily="34" charset="0"/>
                <a:cs typeface="Calibri" panose="020F0502020204030204" pitchFamily="34" charset="0"/>
              </a:rPr>
              <a:t>TRE</a:t>
            </a:r>
          </a:p>
          <a:p>
            <a:pPr lvl="0">
              <a:buFont typeface="+mj-lt"/>
              <a:buAutoNum type="arabicPeriod"/>
            </a:pPr>
            <a:r>
              <a:rPr lang="en-US" sz="1100" dirty="0">
                <a:latin typeface="Calibri" panose="020F0502020204030204" pitchFamily="34" charset="0"/>
                <a:cs typeface="Calibri" panose="020F0502020204030204" pitchFamily="34" charset="0"/>
              </a:rPr>
              <a:t>TRC</a:t>
            </a:r>
          </a:p>
          <a:p>
            <a:pPr lvl="0">
              <a:buFont typeface="+mj-lt"/>
              <a:buAutoNum type="arabicPeriod"/>
            </a:pPr>
            <a:r>
              <a:rPr lang="en-US" sz="1100" dirty="0">
                <a:latin typeface="Calibri" panose="020F0502020204030204" pitchFamily="34" charset="0"/>
                <a:cs typeface="Calibri" panose="020F0502020204030204" pitchFamily="34" charset="0"/>
              </a:rPr>
              <a:t>Latency</a:t>
            </a:r>
          </a:p>
          <a:p>
            <a:pPr marL="0" indent="0">
              <a:buNone/>
            </a:pPr>
            <a:endParaRPr lang="en-US" sz="1100" dirty="0">
              <a:latin typeface="Calibri" panose="020F0502020204030204" pitchFamily="34" charset="0"/>
              <a:cs typeface="Calibri" panose="020F0502020204030204" pitchFamily="34" charset="0"/>
            </a:endParaRPr>
          </a:p>
          <a:p>
            <a:pPr marL="0" indent="0">
              <a:buNone/>
            </a:pPr>
            <a:r>
              <a:rPr lang="en-US" sz="1100" dirty="0">
                <a:latin typeface="Calibri" panose="020F0502020204030204" pitchFamily="34" charset="0"/>
                <a:cs typeface="Calibri" panose="020F0502020204030204" pitchFamily="34" charset="0"/>
              </a:rPr>
              <a:t>Please refer attached excel file “Sample Report” for sample of Detail report excel sheet for detail.</a:t>
            </a:r>
          </a:p>
          <a:p>
            <a:pPr marL="0" indent="0" algn="just">
              <a:buNone/>
            </a:pPr>
            <a:r>
              <a:rPr lang="en-US" sz="1100" dirty="0" smtClean="0">
                <a:latin typeface="Calibri" panose="020F0502020204030204" pitchFamily="34" charset="0"/>
                <a:cs typeface="Calibri" panose="020F0502020204030204" pitchFamily="34" charset="0"/>
              </a:rPr>
              <a:t>	</a:t>
            </a:r>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65</a:t>
            </a:fld>
            <a:endParaRPr lang="en-US" dirty="0"/>
          </a:p>
        </p:txBody>
      </p:sp>
      <p:sp>
        <p:nvSpPr>
          <p:cNvPr id="2" name="Rectangle 1"/>
          <p:cNvSpPr/>
          <p:nvPr/>
        </p:nvSpPr>
        <p:spPr>
          <a:xfrm>
            <a:off x="457200" y="625538"/>
            <a:ext cx="8229600" cy="492443"/>
          </a:xfrm>
          <a:prstGeom prst="rect">
            <a:avLst/>
          </a:prstGeom>
        </p:spPr>
        <p:txBody>
          <a:bodyPr wrap="square">
            <a:spAutoFit/>
          </a:bodyPr>
          <a:lstStyle/>
          <a:p>
            <a:r>
              <a:rPr lang="en-US" sz="1400" b="1" dirty="0">
                <a:latin typeface="Calibri" panose="020F0502020204030204" pitchFamily="34" charset="0"/>
                <a:cs typeface="Calibri" panose="020F0502020204030204" pitchFamily="34" charset="0"/>
              </a:rPr>
              <a:t>SR Wireless Network Testing </a:t>
            </a: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Step#8 </a:t>
            </a:r>
            <a:r>
              <a:rPr lang="en-US" sz="1200" b="1" dirty="0">
                <a:latin typeface="Calibri" panose="020F0502020204030204" pitchFamily="34" charset="0"/>
                <a:cs typeface="Calibri" panose="020F0502020204030204" pitchFamily="34" charset="0"/>
              </a:rPr>
              <a:t>Sample Test </a:t>
            </a:r>
            <a:r>
              <a:rPr lang="en-US" sz="1200" b="1" dirty="0" smtClean="0">
                <a:latin typeface="Calibri" panose="020F0502020204030204" pitchFamily="34" charset="0"/>
                <a:cs typeface="Calibri" panose="020F0502020204030204" pitchFamily="34" charset="0"/>
              </a:rPr>
              <a:t>Report				</a:t>
            </a:r>
            <a:r>
              <a:rPr lang="en-US" sz="1200" b="1" dirty="0">
                <a:latin typeface="Calibri" panose="020F0502020204030204" pitchFamily="34" charset="0"/>
                <a:cs typeface="Calibri" panose="020F0502020204030204" pitchFamily="34" charset="0"/>
              </a:rPr>
              <a:t> (Cont.…)</a:t>
            </a:r>
            <a:endParaRPr lang="en-US" sz="1200" dirty="0"/>
          </a:p>
        </p:txBody>
      </p:sp>
    </p:spTree>
    <p:extLst>
      <p:ext uri="{BB962C8B-B14F-4D97-AF65-F5344CB8AC3E}">
        <p14:creationId xmlns:p14="http://schemas.microsoft.com/office/powerpoint/2010/main" val="33139395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599"/>
            <a:ext cx="8229600" cy="5638801"/>
          </a:xfrm>
        </p:spPr>
        <p:txBody>
          <a:bodyPr/>
          <a:lstStyle/>
          <a:p>
            <a:pPr marL="0" lvl="0" indent="0">
              <a:buNone/>
            </a:pPr>
            <a:endParaRPr lang="en-US" sz="1400" b="1" dirty="0" smtClean="0">
              <a:latin typeface="Calibri" panose="020F0502020204030204" pitchFamily="34" charset="0"/>
              <a:cs typeface="Calibri" panose="020F0502020204030204" pitchFamily="34" charset="0"/>
            </a:endParaRPr>
          </a:p>
          <a:p>
            <a:pPr marL="0" indent="0">
              <a:buNone/>
            </a:pPr>
            <a:r>
              <a:rPr lang="en-US" sz="1200" b="1" dirty="0" smtClean="0">
                <a:latin typeface="Calibri" panose="020F0502020204030204" pitchFamily="34" charset="0"/>
                <a:cs typeface="Calibri" panose="020F0502020204030204" pitchFamily="34" charset="0"/>
              </a:rPr>
              <a:t>Sample Summary </a:t>
            </a:r>
            <a:r>
              <a:rPr lang="en-US" sz="1200" b="1" dirty="0">
                <a:latin typeface="Calibri" panose="020F0502020204030204" pitchFamily="34" charset="0"/>
                <a:cs typeface="Calibri" panose="020F0502020204030204" pitchFamily="34" charset="0"/>
              </a:rPr>
              <a:t>Report</a:t>
            </a:r>
          </a:p>
          <a:p>
            <a:pPr marL="0" lvl="0" indent="0">
              <a:buNone/>
            </a:pPr>
            <a:endParaRPr lang="en-US" sz="1400" b="1" dirty="0">
              <a:latin typeface="Calibri" panose="020F0502020204030204" pitchFamily="34" charset="0"/>
              <a:cs typeface="Calibri" panose="020F0502020204030204" pitchFamily="34" charset="0"/>
            </a:endParaRPr>
          </a:p>
          <a:p>
            <a:pPr marL="0" lvl="0" indent="0">
              <a:buNone/>
            </a:pPr>
            <a:endParaRPr lang="en-US" sz="1400" b="1" dirty="0" smtClean="0">
              <a:latin typeface="Calibri" panose="020F0502020204030204" pitchFamily="34" charset="0"/>
              <a:cs typeface="Calibri" panose="020F0502020204030204" pitchFamily="34" charset="0"/>
            </a:endParaRPr>
          </a:p>
          <a:p>
            <a:pPr marL="0" lvl="0" indent="0">
              <a:buNone/>
            </a:pPr>
            <a:endParaRPr lang="en-US" sz="1400" b="1" dirty="0">
              <a:latin typeface="Calibri" panose="020F0502020204030204" pitchFamily="34" charset="0"/>
              <a:cs typeface="Calibri" panose="020F0502020204030204" pitchFamily="34" charset="0"/>
            </a:endParaRPr>
          </a:p>
          <a:p>
            <a:pPr marL="0" lvl="0" indent="0">
              <a:buNone/>
            </a:pPr>
            <a:endParaRPr lang="en-US" sz="1400" b="1" dirty="0" smtClean="0">
              <a:latin typeface="Calibri" panose="020F0502020204030204" pitchFamily="34" charset="0"/>
              <a:cs typeface="Calibri" panose="020F0502020204030204" pitchFamily="34" charset="0"/>
            </a:endParaRPr>
          </a:p>
          <a:p>
            <a:pPr marL="0" lvl="0" indent="0">
              <a:buNone/>
            </a:pPr>
            <a:endParaRPr lang="en-US" sz="1400" b="1" dirty="0">
              <a:latin typeface="Calibri" panose="020F0502020204030204" pitchFamily="34" charset="0"/>
              <a:cs typeface="Calibri" panose="020F0502020204030204" pitchFamily="34" charset="0"/>
            </a:endParaRPr>
          </a:p>
          <a:p>
            <a:pPr marL="0" lvl="0" indent="0">
              <a:buNone/>
            </a:pPr>
            <a:endParaRPr lang="en-US" sz="1400" b="1" dirty="0" smtClean="0">
              <a:latin typeface="Calibri" panose="020F0502020204030204" pitchFamily="34" charset="0"/>
              <a:cs typeface="Calibri" panose="020F0502020204030204" pitchFamily="34" charset="0"/>
            </a:endParaRPr>
          </a:p>
          <a:p>
            <a:pPr marL="0" lvl="0" indent="0">
              <a:buNone/>
            </a:pPr>
            <a:endParaRPr lang="en-US" sz="1400" b="1" dirty="0">
              <a:latin typeface="Calibri" panose="020F0502020204030204" pitchFamily="34" charset="0"/>
              <a:cs typeface="Calibri" panose="020F0502020204030204" pitchFamily="34" charset="0"/>
            </a:endParaRPr>
          </a:p>
          <a:p>
            <a:pPr marL="0" lvl="0" indent="0">
              <a:buNone/>
            </a:pPr>
            <a:endParaRPr lang="en-US" sz="1400" b="1" dirty="0" smtClean="0">
              <a:latin typeface="Calibri" panose="020F0502020204030204" pitchFamily="34" charset="0"/>
              <a:cs typeface="Calibri" panose="020F0502020204030204" pitchFamily="34" charset="0"/>
            </a:endParaRPr>
          </a:p>
          <a:p>
            <a:pPr marL="0" lvl="0" indent="0">
              <a:buNone/>
            </a:pPr>
            <a:r>
              <a:rPr lang="en-US" sz="1200" b="1" dirty="0" smtClean="0">
                <a:latin typeface="Calibri" panose="020F0502020204030204" pitchFamily="34" charset="0"/>
                <a:cs typeface="Calibri" panose="020F0502020204030204" pitchFamily="34" charset="0"/>
              </a:rPr>
              <a:t>Sample Detail </a:t>
            </a:r>
            <a:r>
              <a:rPr lang="en-US" sz="1200" b="1" dirty="0">
                <a:latin typeface="Calibri" panose="020F0502020204030204" pitchFamily="34" charset="0"/>
                <a:cs typeface="Calibri" panose="020F0502020204030204" pitchFamily="34" charset="0"/>
              </a:rPr>
              <a:t>Report</a:t>
            </a:r>
          </a:p>
          <a:p>
            <a:pPr marL="0" lvl="0" indent="0">
              <a:buNone/>
            </a:pPr>
            <a:endParaRPr lang="en-US" sz="1400" b="1" dirty="0" smtClean="0">
              <a:latin typeface="Calibri" panose="020F0502020204030204" pitchFamily="34" charset="0"/>
              <a:cs typeface="Calibri" panose="020F0502020204030204" pitchFamily="34" charset="0"/>
            </a:endParaRPr>
          </a:p>
          <a:p>
            <a:pPr marL="0" indent="0" algn="just">
              <a:buNone/>
            </a:pPr>
            <a:r>
              <a:rPr lang="en-US" sz="1100" dirty="0" smtClean="0">
                <a:latin typeface="Calibri" panose="020F0502020204030204" pitchFamily="34" charset="0"/>
                <a:cs typeface="Calibri" panose="020F0502020204030204" pitchFamily="34" charset="0"/>
              </a:rPr>
              <a:t>	</a:t>
            </a:r>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66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19116032"/>
              </p:ext>
            </p:extLst>
          </p:nvPr>
        </p:nvGraphicFramePr>
        <p:xfrm>
          <a:off x="609600" y="4114800"/>
          <a:ext cx="8077200" cy="1905000"/>
        </p:xfrm>
        <a:graphic>
          <a:graphicData uri="http://schemas.openxmlformats.org/drawingml/2006/table">
            <a:tbl>
              <a:tblPr firstRow="1" bandRow="1">
                <a:tableStyleId>{5C22544A-7EE6-4342-B048-85BDC9FD1C3A}</a:tableStyleId>
              </a:tblPr>
              <a:tblGrid>
                <a:gridCol w="384629"/>
                <a:gridCol w="384629"/>
                <a:gridCol w="538480"/>
                <a:gridCol w="538480"/>
                <a:gridCol w="615406"/>
                <a:gridCol w="461554"/>
                <a:gridCol w="538480"/>
                <a:gridCol w="307703"/>
                <a:gridCol w="615406"/>
                <a:gridCol w="615406"/>
                <a:gridCol w="538480"/>
                <a:gridCol w="692332"/>
                <a:gridCol w="370566"/>
                <a:gridCol w="310661"/>
                <a:gridCol w="310661"/>
                <a:gridCol w="315850"/>
                <a:gridCol w="538477"/>
              </a:tblGrid>
              <a:tr h="473117">
                <a:tc rowSpan="2">
                  <a:txBody>
                    <a:bodyPr/>
                    <a:lstStyle/>
                    <a:p>
                      <a:pPr algn="ctr" fontAlgn="ctr"/>
                      <a:r>
                        <a:rPr lang="en-US" sz="1100" b="1" i="0" u="none" strike="noStrike" dirty="0">
                          <a:solidFill>
                            <a:srgbClr val="000000"/>
                          </a:solidFill>
                          <a:effectLst/>
                          <a:latin typeface="Calibri" panose="020F0502020204030204" pitchFamily="34" charset="0"/>
                        </a:rPr>
                        <a:t>SR #</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Date/Time</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Device Serial #</a:t>
                      </a:r>
                    </a:p>
                  </a:txBody>
                  <a:tcPr marL="9525" marR="9525" marT="9525" marB="0" anchor="ctr"/>
                </a:tc>
                <a:tc rowSpan="2">
                  <a:txBody>
                    <a:bodyPr/>
                    <a:lstStyle/>
                    <a:p>
                      <a:pPr algn="ctr" fontAlgn="ctr"/>
                      <a:r>
                        <a:rPr lang="en-US" sz="1100" b="1" i="0" u="none" strike="noStrike" dirty="0">
                          <a:solidFill>
                            <a:srgbClr val="000000"/>
                          </a:solidFill>
                          <a:effectLst/>
                          <a:latin typeface="Calibri" panose="020F0502020204030204" pitchFamily="34" charset="0"/>
                        </a:rPr>
                        <a:t>Type of Device</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Device Location</a:t>
                      </a:r>
                    </a:p>
                  </a:txBody>
                  <a:tcPr marL="9525" marR="9525" marT="9525" marB="0" anchor="ctr"/>
                </a:tc>
                <a:tc rowSpan="2">
                  <a:txBody>
                    <a:bodyPr/>
                    <a:lstStyle/>
                    <a:p>
                      <a:pPr algn="ctr" fontAlgn="ctr"/>
                      <a:r>
                        <a:rPr lang="en-US" sz="1100" b="1" i="0" u="none" strike="noStrike" dirty="0">
                          <a:solidFill>
                            <a:srgbClr val="000000"/>
                          </a:solidFill>
                          <a:effectLst/>
                          <a:latin typeface="Calibri" panose="020F0502020204030204" pitchFamily="34" charset="0"/>
                        </a:rPr>
                        <a:t>Device Layer</a:t>
                      </a:r>
                    </a:p>
                  </a:txBody>
                  <a:tcPr marL="9525" marR="9525" marT="9525" marB="0" anchor="ctr"/>
                </a:tc>
                <a:tc rowSpan="2">
                  <a:txBody>
                    <a:bodyPr/>
                    <a:lstStyle/>
                    <a:p>
                      <a:pPr algn="ctr" fontAlgn="ctr"/>
                      <a:r>
                        <a:rPr lang="en-US" sz="1100" b="1" i="0" u="none" strike="noStrike" dirty="0">
                          <a:solidFill>
                            <a:srgbClr val="000000"/>
                          </a:solidFill>
                          <a:effectLst/>
                          <a:latin typeface="Calibri" panose="020F0502020204030204" pitchFamily="34" charset="0"/>
                        </a:rPr>
                        <a:t>Parents device Serial #</a:t>
                      </a:r>
                    </a:p>
                  </a:txBody>
                  <a:tcPr marL="9525" marR="9525" marT="9525" marB="0" anchor="ctr"/>
                </a:tc>
                <a:tc rowSpan="2">
                  <a:txBody>
                    <a:bodyPr/>
                    <a:lstStyle/>
                    <a:p>
                      <a:pPr algn="ctr" fontAlgn="ctr"/>
                      <a:r>
                        <a:rPr lang="en-US" sz="1100" b="1" i="0" u="none" strike="noStrike" dirty="0">
                          <a:solidFill>
                            <a:srgbClr val="000000"/>
                          </a:solidFill>
                          <a:effectLst/>
                          <a:latin typeface="Calibri" panose="020F0502020204030204" pitchFamily="34" charset="0"/>
                        </a:rPr>
                        <a:t>RSSI</a:t>
                      </a:r>
                    </a:p>
                  </a:txBody>
                  <a:tcPr marL="9525" marR="9525" marT="9525" marB="0" anchor="ctr"/>
                </a:tc>
                <a:tc rowSpan="2">
                  <a:txBody>
                    <a:bodyPr/>
                    <a:lstStyle/>
                    <a:p>
                      <a:pPr algn="ctr" fontAlgn="ctr"/>
                      <a:r>
                        <a:rPr lang="en-US" sz="1100" b="1" i="0" u="none" strike="noStrike" dirty="0">
                          <a:solidFill>
                            <a:srgbClr val="000000"/>
                          </a:solidFill>
                          <a:effectLst/>
                          <a:latin typeface="Calibri" panose="020F0502020204030204" pitchFamily="34" charset="0"/>
                        </a:rPr>
                        <a:t># of Operation </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Operation Status</a:t>
                      </a:r>
                    </a:p>
                  </a:txBody>
                  <a:tcPr marL="9525" marR="9525" marT="9525" marB="0" anchor="ctr"/>
                </a:tc>
                <a:tc rowSpan="2">
                  <a:txBody>
                    <a:bodyPr/>
                    <a:lstStyle/>
                    <a:p>
                      <a:pPr algn="ctr" fontAlgn="ctr"/>
                      <a:r>
                        <a:rPr lang="en-US" sz="1100" b="1" i="0" u="none" strike="noStrike" dirty="0">
                          <a:solidFill>
                            <a:srgbClr val="000000"/>
                          </a:solidFill>
                          <a:effectLst/>
                          <a:latin typeface="Calibri" panose="020F0502020204030204" pitchFamily="34" charset="0"/>
                        </a:rPr>
                        <a:t>Retry Counter</a:t>
                      </a:r>
                    </a:p>
                  </a:txBody>
                  <a:tcPr marL="9525" marR="9525" marT="9525" marB="0" anchor="ctr"/>
                </a:tc>
                <a:tc rowSpan="2">
                  <a:txBody>
                    <a:bodyPr/>
                    <a:lstStyle/>
                    <a:p>
                      <a:pPr algn="ctr" fontAlgn="ctr"/>
                      <a:r>
                        <a:rPr lang="en-US" sz="1100" b="1" i="0" u="none" strike="noStrike" dirty="0">
                          <a:solidFill>
                            <a:srgbClr val="000000"/>
                          </a:solidFill>
                          <a:effectLst/>
                          <a:latin typeface="Calibri" panose="020F0502020204030204" pitchFamily="34" charset="0"/>
                        </a:rPr>
                        <a:t>Response Time out</a:t>
                      </a:r>
                    </a:p>
                  </a:txBody>
                  <a:tcPr marL="9525" marR="9525" marT="9525" marB="0" anchor="ctr"/>
                </a:tc>
                <a:tc gridSpan="4">
                  <a:txBody>
                    <a:bodyPr/>
                    <a:lstStyle/>
                    <a:p>
                      <a:pPr algn="ctr" fontAlgn="ctr"/>
                      <a:r>
                        <a:rPr lang="en-US" sz="1100" b="1" i="0" u="none" strike="noStrike" dirty="0">
                          <a:solidFill>
                            <a:srgbClr val="000000"/>
                          </a:solidFill>
                          <a:effectLst/>
                          <a:latin typeface="Calibri" panose="020F0502020204030204" pitchFamily="34" charset="0"/>
                        </a:rPr>
                        <a:t>Latency </a:t>
                      </a: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ctr"/>
                      <a:r>
                        <a:rPr lang="en-US" sz="1100" b="1" i="0" u="none" strike="noStrike" dirty="0" smtClean="0">
                          <a:solidFill>
                            <a:srgbClr val="000000"/>
                          </a:solidFill>
                          <a:effectLst/>
                          <a:latin typeface="Calibri" panose="020F0502020204030204" pitchFamily="34" charset="0"/>
                        </a:rPr>
                        <a:t>Latency</a:t>
                      </a:r>
                    </a:p>
                  </a:txBody>
                  <a:tcPr marL="9525" marR="9525" marT="9525" marB="0" anchor="ctr"/>
                </a:tc>
              </a:tr>
              <a:tr h="82228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100" b="0" i="0" u="none" strike="noStrike">
                          <a:solidFill>
                            <a:srgbClr val="000000"/>
                          </a:solidFill>
                          <a:effectLst/>
                          <a:latin typeface="Calibri" panose="020F0502020204030204" pitchFamily="34" charset="0"/>
                        </a:rPr>
                        <a:t>TCR</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TRE</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TER</a:t>
                      </a:r>
                    </a:p>
                  </a:txBody>
                  <a:tcPr marL="9525" marR="9525" marT="9525" marB="0" anchor="ctr"/>
                </a:tc>
                <a:tc>
                  <a:txBody>
                    <a:bodyPr/>
                    <a:lstStyle/>
                    <a:p>
                      <a:pPr algn="ctr" fontAlgn="ctr"/>
                      <a:r>
                        <a:rPr lang="en-US" sz="1100" b="0" i="0" u="none" strike="noStrike" dirty="0">
                          <a:solidFill>
                            <a:srgbClr val="000000"/>
                          </a:solidFill>
                          <a:effectLst/>
                          <a:latin typeface="Calibri" panose="020F0502020204030204" pitchFamily="34" charset="0"/>
                        </a:rPr>
                        <a:t>TRC</a:t>
                      </a:r>
                    </a:p>
                  </a:txBody>
                  <a:tcPr marL="9525" marR="9525" marT="9525" marB="0" anchor="ctr"/>
                </a:tc>
                <a:tc vMerge="1">
                  <a:txBody>
                    <a:bodyPr/>
                    <a:lstStyle/>
                    <a:p>
                      <a:endParaRPr lang="en-US"/>
                    </a:p>
                  </a:txBody>
                  <a:tcPr/>
                </a:tc>
              </a:tr>
              <a:tr h="304800">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smtClean="0">
                        <a:solidFill>
                          <a:srgbClr val="000000"/>
                        </a:solidFill>
                        <a:effectLst/>
                        <a:latin typeface="Calibri" panose="020F0502020204030204" pitchFamily="34" charset="0"/>
                      </a:endParaRPr>
                    </a:p>
                  </a:txBody>
                  <a:tcPr marL="9525" marR="9525" marT="9525" marB="0" anchor="ctr"/>
                </a:tc>
              </a:tr>
              <a:tr h="304800">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endParaRPr lang="en-US" sz="1100" b="1" i="0" u="none" strike="noStrike" dirty="0" smtClean="0">
                        <a:solidFill>
                          <a:srgbClr val="000000"/>
                        </a:solidFill>
                        <a:effectLst/>
                        <a:latin typeface="Calibri" panose="020F0502020204030204" pitchFamily="34" charset="0"/>
                      </a:endParaRPr>
                    </a:p>
                  </a:txBody>
                  <a:tcPr marL="9525" marR="9525" marT="9525" marB="0"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91917975"/>
              </p:ext>
            </p:extLst>
          </p:nvPr>
        </p:nvGraphicFramePr>
        <p:xfrm>
          <a:off x="457201" y="1600200"/>
          <a:ext cx="8229601" cy="1483360"/>
        </p:xfrm>
        <a:graphic>
          <a:graphicData uri="http://schemas.openxmlformats.org/drawingml/2006/table">
            <a:tbl>
              <a:tblPr firstRow="1" bandRow="1">
                <a:tableStyleId>{5C22544A-7EE6-4342-B048-85BDC9FD1C3A}</a:tableStyleId>
              </a:tblPr>
              <a:tblGrid>
                <a:gridCol w="377514"/>
                <a:gridCol w="377504"/>
                <a:gridCol w="528506"/>
                <a:gridCol w="453005"/>
                <a:gridCol w="528506"/>
                <a:gridCol w="528506"/>
                <a:gridCol w="453005"/>
                <a:gridCol w="528506"/>
                <a:gridCol w="604007"/>
                <a:gridCol w="528506"/>
                <a:gridCol w="528506"/>
                <a:gridCol w="528506"/>
                <a:gridCol w="604007"/>
                <a:gridCol w="528506"/>
                <a:gridCol w="377504"/>
                <a:gridCol w="377504"/>
                <a:gridCol w="377503"/>
              </a:tblGrid>
              <a:tr h="370840">
                <a:tc rowSpan="2">
                  <a:txBody>
                    <a:bodyPr/>
                    <a:lstStyle/>
                    <a:p>
                      <a:pPr algn="ctr" fontAlgn="ctr"/>
                      <a:r>
                        <a:rPr lang="en-US" sz="1100" b="1" i="0" u="none" strike="noStrike" dirty="0">
                          <a:solidFill>
                            <a:srgbClr val="000000"/>
                          </a:solidFill>
                          <a:effectLst/>
                          <a:latin typeface="Calibri" panose="020F0502020204030204" pitchFamily="34" charset="0"/>
                        </a:rPr>
                        <a:t>SR #</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Date/Time</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Device Serial #</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Type of Device</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Parent device Serial #</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Device Location</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Device Layer</a:t>
                      </a:r>
                    </a:p>
                  </a:txBody>
                  <a:tcPr marL="9525" marR="9525" marT="9525" marB="0" anchor="ctr"/>
                </a:tc>
                <a:tc rowSpan="2">
                  <a:txBody>
                    <a:bodyPr/>
                    <a:lstStyle/>
                    <a:p>
                      <a:pPr algn="ctr" fontAlgn="ctr"/>
                      <a:r>
                        <a:rPr lang="en-US" sz="1100" b="1" i="0" u="none" strike="noStrike" dirty="0">
                          <a:solidFill>
                            <a:srgbClr val="000000"/>
                          </a:solidFill>
                          <a:effectLst/>
                          <a:latin typeface="Calibri" panose="020F0502020204030204" pitchFamily="34" charset="0"/>
                        </a:rPr>
                        <a:t>Average RSSI</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 of Operation </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Data send at  First attempt</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Data send at  Second attempt</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Data send at  Third attempt</a:t>
                      </a:r>
                    </a:p>
                  </a:txBody>
                  <a:tcPr marL="9525" marR="9525" marT="9525" marB="0" anchor="ctr"/>
                </a:tc>
                <a:tc rowSpan="2">
                  <a:txBody>
                    <a:bodyPr/>
                    <a:lstStyle/>
                    <a:p>
                      <a:pPr algn="ctr" fontAlgn="ctr"/>
                      <a:r>
                        <a:rPr lang="en-US" sz="1100" b="1" i="0" u="none" strike="noStrike" dirty="0">
                          <a:solidFill>
                            <a:srgbClr val="000000"/>
                          </a:solidFill>
                          <a:effectLst/>
                          <a:latin typeface="Calibri" panose="020F0502020204030204" pitchFamily="34" charset="0"/>
                        </a:rPr>
                        <a:t>Response Time out</a:t>
                      </a:r>
                    </a:p>
                  </a:txBody>
                  <a:tcPr marL="9525" marR="9525" marT="9525" marB="0" anchor="ctr"/>
                </a:tc>
                <a:tc rowSpan="2">
                  <a:txBody>
                    <a:bodyPr/>
                    <a:lstStyle/>
                    <a:p>
                      <a:pPr algn="ctr" fontAlgn="ctr"/>
                      <a:r>
                        <a:rPr lang="en-US" sz="1100" b="1" i="0" u="none" strike="noStrike">
                          <a:solidFill>
                            <a:srgbClr val="000000"/>
                          </a:solidFill>
                          <a:effectLst/>
                          <a:latin typeface="Calibri" panose="020F0502020204030204" pitchFamily="34" charset="0"/>
                        </a:rPr>
                        <a:t>Data Success Ratio</a:t>
                      </a:r>
                    </a:p>
                  </a:txBody>
                  <a:tcPr marL="9525" marR="9525" marT="9525" marB="0" anchor="ctr"/>
                </a:tc>
                <a:tc gridSpan="3">
                  <a:txBody>
                    <a:bodyPr/>
                    <a:lstStyle/>
                    <a:p>
                      <a:pPr algn="ctr" fontAlgn="ctr"/>
                      <a:r>
                        <a:rPr lang="en-US" sz="1100" b="1" i="0" u="none" strike="noStrike">
                          <a:solidFill>
                            <a:srgbClr val="000000"/>
                          </a:solidFill>
                          <a:effectLst/>
                          <a:latin typeface="Calibri" panose="020F0502020204030204" pitchFamily="34" charset="0"/>
                        </a:rPr>
                        <a:t>Latency</a:t>
                      </a:r>
                    </a:p>
                  </a:txBody>
                  <a:tcPr marL="9525" marR="9525" marT="9525" marB="0" anchor="ctr"/>
                </a:tc>
                <a:tc hMerge="1">
                  <a:txBody>
                    <a:bodyPr/>
                    <a:lstStyle/>
                    <a:p>
                      <a:endParaRPr lang="en-US"/>
                    </a:p>
                  </a:txBody>
                  <a:tcPr/>
                </a:tc>
                <a:tc hMerge="1">
                  <a:txBody>
                    <a:bodyPr/>
                    <a:lstStyle/>
                    <a:p>
                      <a:endParaRPr lang="en-US"/>
                    </a:p>
                  </a:txBody>
                  <a:tcPr/>
                </a:tc>
              </a:tr>
              <a:tr h="37084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100" b="0" i="0" u="none" strike="noStrike" dirty="0" smtClean="0">
                          <a:solidFill>
                            <a:srgbClr val="000000"/>
                          </a:solidFill>
                          <a:effectLst/>
                          <a:latin typeface="Calibri" panose="020F0502020204030204" pitchFamily="34" charset="0"/>
                        </a:rPr>
                        <a:t>MIN</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smtClean="0">
                          <a:solidFill>
                            <a:srgbClr val="000000"/>
                          </a:solidFill>
                          <a:effectLst/>
                          <a:latin typeface="Calibri" panose="020F0502020204030204" pitchFamily="34" charset="0"/>
                        </a:rPr>
                        <a:t>AVG</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b="0" i="0" u="none" strike="noStrike" dirty="0" smtClean="0">
                          <a:solidFill>
                            <a:srgbClr val="000000"/>
                          </a:solidFill>
                          <a:effectLst/>
                          <a:latin typeface="Calibri" panose="020F0502020204030204" pitchFamily="34" charset="0"/>
                        </a:rPr>
                        <a:t>MAX</a:t>
                      </a:r>
                      <a:endParaRPr lang="en-US" sz="1100" b="0"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endParaRPr lang="en-US" dirty="0" smtClean="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2" name="Rectangle 1"/>
          <p:cNvSpPr/>
          <p:nvPr/>
        </p:nvSpPr>
        <p:spPr>
          <a:xfrm>
            <a:off x="457200" y="652045"/>
            <a:ext cx="8229600" cy="492443"/>
          </a:xfrm>
          <a:prstGeom prst="rect">
            <a:avLst/>
          </a:prstGeom>
        </p:spPr>
        <p:txBody>
          <a:bodyPr wrap="square">
            <a:spAutoFit/>
          </a:bodyPr>
          <a:lstStyle/>
          <a:p>
            <a:r>
              <a:rPr lang="en-US" sz="1400" b="1" dirty="0">
                <a:latin typeface="Calibri" panose="020F0502020204030204" pitchFamily="34" charset="0"/>
                <a:cs typeface="Calibri" panose="020F0502020204030204" pitchFamily="34" charset="0"/>
              </a:rPr>
              <a:t>SR Wireless Network Testing </a:t>
            </a: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Step#8 </a:t>
            </a:r>
            <a:r>
              <a:rPr lang="en-US" sz="1200" b="1" dirty="0">
                <a:latin typeface="Calibri" panose="020F0502020204030204" pitchFamily="34" charset="0"/>
                <a:cs typeface="Calibri" panose="020F0502020204030204" pitchFamily="34" charset="0"/>
              </a:rPr>
              <a:t>Sample Test </a:t>
            </a:r>
            <a:r>
              <a:rPr lang="en-US" sz="1200" b="1" dirty="0" smtClean="0">
                <a:latin typeface="Calibri" panose="020F0502020204030204" pitchFamily="34" charset="0"/>
                <a:cs typeface="Calibri" panose="020F0502020204030204" pitchFamily="34" charset="0"/>
              </a:rPr>
              <a:t>Report				</a:t>
            </a:r>
            <a:r>
              <a:rPr lang="en-US" sz="1200" b="1" dirty="0">
                <a:latin typeface="Calibri" panose="020F0502020204030204" pitchFamily="34" charset="0"/>
                <a:cs typeface="Calibri" panose="020F0502020204030204" pitchFamily="34" charset="0"/>
              </a:rPr>
              <a:t> (Cont.…)</a:t>
            </a:r>
            <a:endParaRPr lang="en-US" sz="1200" dirty="0"/>
          </a:p>
        </p:txBody>
      </p:sp>
    </p:spTree>
    <p:extLst>
      <p:ext uri="{BB962C8B-B14F-4D97-AF65-F5344CB8AC3E}">
        <p14:creationId xmlns:p14="http://schemas.microsoft.com/office/powerpoint/2010/main" val="26195121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1200" b="1" dirty="0" smtClean="0">
                <a:latin typeface="Calibri" panose="020F0502020204030204" pitchFamily="34" charset="0"/>
                <a:cs typeface="Calibri" panose="020F0502020204030204" pitchFamily="34" charset="0"/>
              </a:rPr>
              <a:t/>
            </a:r>
            <a:br>
              <a:rPr lang="en-US" sz="1200" b="1" dirty="0" smtClean="0">
                <a:latin typeface="Calibri" panose="020F0502020204030204" pitchFamily="34" charset="0"/>
                <a:cs typeface="Calibri" panose="020F0502020204030204" pitchFamily="34" charset="0"/>
              </a:rPr>
            </a:br>
            <a:r>
              <a:rPr lang="en-US" sz="1400" b="1" dirty="0">
                <a:latin typeface="Calibri" panose="020F0502020204030204" pitchFamily="34" charset="0"/>
                <a:cs typeface="Calibri" panose="020F0502020204030204" pitchFamily="34" charset="0"/>
              </a:rPr>
              <a:t>SR Wireless Network Testing</a:t>
            </a:r>
            <a:r>
              <a:rPr lang="en-US" sz="1200" b="1" dirty="0">
                <a:latin typeface="Calibri" panose="020F0502020204030204" pitchFamily="34" charset="0"/>
                <a:cs typeface="Calibri" panose="020F0502020204030204" pitchFamily="34" charset="0"/>
              </a:rPr>
              <a:t/>
            </a:r>
            <a:br>
              <a:rPr lang="en-US" sz="1200" b="1" dirty="0">
                <a:latin typeface="Calibri" panose="020F0502020204030204" pitchFamily="34" charset="0"/>
                <a:cs typeface="Calibri" panose="020F0502020204030204" pitchFamily="34" charset="0"/>
              </a:rPr>
            </a:br>
            <a:r>
              <a:rPr lang="en-US" sz="1200" b="1" dirty="0" smtClean="0">
                <a:latin typeface="Calibri" panose="020F0502020204030204" pitchFamily="34" charset="0"/>
                <a:cs typeface="Calibri" panose="020F0502020204030204" pitchFamily="34" charset="0"/>
              </a:rPr>
              <a:t>Symbol </a:t>
            </a:r>
            <a:r>
              <a:rPr lang="en-US" sz="1200" b="1" dirty="0">
                <a:latin typeface="Calibri" panose="020F0502020204030204" pitchFamily="34" charset="0"/>
                <a:cs typeface="Calibri" panose="020F0502020204030204" pitchFamily="34" charset="0"/>
              </a:rPr>
              <a:t>Explanations</a:t>
            </a:r>
            <a:r>
              <a:rPr lang="en-US" b="1" dirty="0"/>
              <a:t/>
            </a:r>
            <a:br>
              <a:rPr lang="en-US" b="1" dirty="0"/>
            </a:br>
            <a:endParaRPr lang="en-US" dirty="0"/>
          </a:p>
        </p:txBody>
      </p:sp>
      <p:sp>
        <p:nvSpPr>
          <p:cNvPr id="3" name="Text Placeholder 2"/>
          <p:cNvSpPr>
            <a:spLocks noGrp="1"/>
          </p:cNvSpPr>
          <p:nvPr>
            <p:ph type="body" idx="1"/>
          </p:nvPr>
        </p:nvSpPr>
        <p:spPr>
          <a:xfrm>
            <a:off x="628650" y="990600"/>
            <a:ext cx="7886700" cy="51863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lvl="0" indent="0">
              <a:buNone/>
            </a:pPr>
            <a:r>
              <a:rPr lang="en-US" sz="1400" b="1" dirty="0">
                <a:latin typeface="Calibri" panose="020F0502020204030204" pitchFamily="34" charset="0"/>
                <a:cs typeface="Calibri" panose="020F0502020204030204" pitchFamily="34" charset="0"/>
              </a:rPr>
              <a:t>R</a:t>
            </a:r>
            <a:r>
              <a:rPr lang="en-US" sz="1200" b="1" dirty="0">
                <a:latin typeface="Calibri" panose="020F0502020204030204" pitchFamily="34" charset="0"/>
                <a:cs typeface="Calibri" panose="020F0502020204030204" pitchFamily="34" charset="0"/>
              </a:rPr>
              <a:t>eference(s)</a:t>
            </a:r>
          </a:p>
          <a:p>
            <a:pPr marL="0" indent="0">
              <a:buNone/>
            </a:pPr>
            <a:endParaRPr lang="en-US" dirty="0" smtClean="0"/>
          </a:p>
        </p:txBody>
      </p:sp>
      <p:sp>
        <p:nvSpPr>
          <p:cNvPr id="4" name="Slide Number Placeholder 3"/>
          <p:cNvSpPr>
            <a:spLocks noGrp="1"/>
          </p:cNvSpPr>
          <p:nvPr>
            <p:ph type="sldNum" sz="quarter" idx="12"/>
          </p:nvPr>
        </p:nvSpPr>
        <p:spPr/>
        <p:txBody>
          <a:bodyPr/>
          <a:lstStyle/>
          <a:p>
            <a:fld id="{9AE1D7D6-38DF-4CFB-9EE8-11152492248F}" type="slidenum">
              <a:rPr lang="en-US" smtClean="0"/>
              <a:t>67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311" y="990600"/>
            <a:ext cx="5925377" cy="2314898"/>
          </a:xfrm>
          <a:prstGeom prst="rect">
            <a:avLst/>
          </a:prstGeom>
        </p:spPr>
      </p:pic>
      <p:graphicFrame>
        <p:nvGraphicFramePr>
          <p:cNvPr id="6" name="Table 5"/>
          <p:cNvGraphicFramePr>
            <a:graphicFrameLocks noGrp="1"/>
          </p:cNvGraphicFramePr>
          <p:nvPr>
            <p:extLst/>
          </p:nvPr>
        </p:nvGraphicFramePr>
        <p:xfrm>
          <a:off x="1609311" y="4191000"/>
          <a:ext cx="6096000" cy="1503934"/>
        </p:xfrm>
        <a:graphic>
          <a:graphicData uri="http://schemas.openxmlformats.org/drawingml/2006/table">
            <a:tbl>
              <a:tblPr firstRow="1" bandRow="1">
                <a:tableStyleId>{5C22544A-7EE6-4342-B048-85BDC9FD1C3A}</a:tableStyleId>
              </a:tblPr>
              <a:tblGrid>
                <a:gridCol w="1438689"/>
                <a:gridCol w="4657311"/>
              </a:tblGrid>
              <a:tr h="370840">
                <a:tc>
                  <a:txBody>
                    <a:bodyPr/>
                    <a:lstStyle/>
                    <a:p>
                      <a:r>
                        <a:rPr lang="en-US" sz="1200" dirty="0" smtClean="0">
                          <a:solidFill>
                            <a:schemeClr val="tx1"/>
                          </a:solidFill>
                          <a:latin typeface="Calibri" panose="020F0502020204030204" pitchFamily="34" charset="0"/>
                          <a:cs typeface="Calibri" panose="020F0502020204030204" pitchFamily="34" charset="0"/>
                        </a:rPr>
                        <a:t>Document No</a:t>
                      </a:r>
                      <a:endParaRPr lang="en-US" sz="1200" dirty="0">
                        <a:solidFill>
                          <a:schemeClr val="tx1"/>
                        </a:solidFill>
                        <a:latin typeface="Calibri" panose="020F0502020204030204" pitchFamily="34" charset="0"/>
                        <a:cs typeface="Calibri" panose="020F0502020204030204" pitchFamily="34" charset="0"/>
                      </a:endParaRPr>
                    </a:p>
                  </a:txBody>
                  <a:tcPr/>
                </a:tc>
                <a:tc>
                  <a:txBody>
                    <a:bodyPr/>
                    <a:lstStyle/>
                    <a:p>
                      <a:r>
                        <a:rPr lang="en-US" sz="1200" dirty="0" smtClean="0">
                          <a:solidFill>
                            <a:schemeClr val="tx1"/>
                          </a:solidFill>
                          <a:latin typeface="Calibri" panose="020F0502020204030204" pitchFamily="34" charset="0"/>
                          <a:cs typeface="Calibri" panose="020F0502020204030204" pitchFamily="34" charset="0"/>
                        </a:rPr>
                        <a:t>Title</a:t>
                      </a:r>
                      <a:endParaRPr lang="en-US" sz="1200" dirty="0">
                        <a:solidFill>
                          <a:schemeClr val="tx1"/>
                        </a:solidFill>
                        <a:latin typeface="Calibri" panose="020F0502020204030204" pitchFamily="34" charset="0"/>
                        <a:cs typeface="Calibri" panose="020F0502020204030204" pitchFamily="34" charset="0"/>
                      </a:endParaRPr>
                    </a:p>
                  </a:txBody>
                  <a:tcPr/>
                </a:tc>
              </a:tr>
              <a:tr h="370840">
                <a:tc>
                  <a:txBody>
                    <a:bodyPr/>
                    <a:lstStyle/>
                    <a:p>
                      <a:endParaRPr lang="en-US" dirty="0"/>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ANT Network-01.01.01</a:t>
                      </a:r>
                    </a:p>
                  </a:txBody>
                  <a:tcPr marL="68580" marR="68580" marT="0" marB="0" anchor="ctr"/>
                </a:tc>
              </a:tr>
              <a:tr h="325120">
                <a:tc>
                  <a:txBody>
                    <a:bodyPr/>
                    <a:lstStyle/>
                    <a:p>
                      <a:endParaRPr lang="en-US" dirty="0"/>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ANT Network Testing Tool Guide 01.01.01</a:t>
                      </a:r>
                    </a:p>
                    <a:p>
                      <a:pPr marL="0" marR="0" algn="ctr">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 </a:t>
                      </a:r>
                    </a:p>
                  </a:txBody>
                  <a:tcPr marL="68580" marR="68580" marT="0" marB="0" anchor="ctr"/>
                </a:tc>
              </a:tr>
              <a:tr h="370840">
                <a:tc>
                  <a:txBody>
                    <a:bodyPr/>
                    <a:lstStyle/>
                    <a:p>
                      <a:endParaRPr lang="en-US"/>
                    </a:p>
                  </a:txBody>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Times New Roman" panose="02020603050405020304" pitchFamily="18" charset="0"/>
                          <a:cs typeface="Calibri" panose="020F0502020204030204" pitchFamily="34" charset="0"/>
                        </a:rPr>
                        <a:t>ANT Latency Calculator</a:t>
                      </a:r>
                    </a:p>
                  </a:txBody>
                  <a:tcPr marL="68580" marR="68580" marT="0" marB="0" anchor="ctr"/>
                </a:tc>
              </a:tr>
            </a:tbl>
          </a:graphicData>
        </a:graphic>
      </p:graphicFrame>
    </p:spTree>
    <p:extLst>
      <p:ext uri="{BB962C8B-B14F-4D97-AF65-F5344CB8AC3E}">
        <p14:creationId xmlns:p14="http://schemas.microsoft.com/office/powerpoint/2010/main" val="31353269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smtClean="0"/>
              <a:t/>
            </a:r>
            <a:br>
              <a:rPr lang="en-US" b="1" dirty="0" smtClean="0"/>
            </a:br>
            <a:r>
              <a:rPr lang="en-US" sz="1400" b="1" dirty="0">
                <a:latin typeface="Calibri" panose="020F0502020204030204" pitchFamily="34" charset="0"/>
                <a:cs typeface="Calibri" panose="020F0502020204030204" pitchFamily="34" charset="0"/>
              </a:rPr>
              <a:t>SR Wireless Network Testing</a:t>
            </a:r>
            <a:r>
              <a:rPr lang="en-US" b="1" dirty="0"/>
              <a:t/>
            </a:r>
            <a:br>
              <a:rPr lang="en-US" b="1" dirty="0"/>
            </a:br>
            <a:r>
              <a:rPr lang="en-US" sz="1200" b="1" dirty="0" smtClean="0">
                <a:latin typeface="Calibri" panose="020F0502020204030204" pitchFamily="34" charset="0"/>
                <a:cs typeface="Calibri" panose="020F0502020204030204" pitchFamily="34" charset="0"/>
              </a:rPr>
              <a:t>Risk</a:t>
            </a:r>
            <a:r>
              <a:rPr lang="en-US" b="1" dirty="0"/>
              <a:t/>
            </a:r>
            <a:br>
              <a:rPr lang="en-US" b="1" dirty="0"/>
            </a:br>
            <a:endParaRPr lang="en-US" dirty="0"/>
          </a:p>
        </p:txBody>
      </p:sp>
      <p:sp>
        <p:nvSpPr>
          <p:cNvPr id="3" name="Content Placeholder 2"/>
          <p:cNvSpPr>
            <a:spLocks noGrp="1"/>
          </p:cNvSpPr>
          <p:nvPr>
            <p:ph idx="1"/>
          </p:nvPr>
        </p:nvSpPr>
        <p:spPr>
          <a:xfrm>
            <a:off x="457200" y="990600"/>
            <a:ext cx="8229600" cy="5135563"/>
          </a:xfrm>
        </p:spPr>
        <p:txBody>
          <a:bodyPr/>
          <a:lstStyle/>
          <a:p>
            <a:pPr lvl="0"/>
            <a:r>
              <a:rPr lang="en-US" sz="1100" dirty="0">
                <a:latin typeface="Calibri" panose="020F0502020204030204" pitchFamily="34" charset="0"/>
                <a:cs typeface="Calibri" panose="020F0502020204030204" pitchFamily="34" charset="0"/>
              </a:rPr>
              <a:t>In case of Battery powered device trade off will arise between Battery Life </a:t>
            </a:r>
            <a:r>
              <a:rPr lang="en-US" sz="1100" dirty="0" smtClean="0">
                <a:latin typeface="Calibri" panose="020F0502020204030204" pitchFamily="34" charset="0"/>
                <a:cs typeface="Calibri" panose="020F0502020204030204" pitchFamily="34" charset="0"/>
              </a:rPr>
              <a:t>Vs Frequency </a:t>
            </a:r>
            <a:r>
              <a:rPr lang="en-US" sz="1100" dirty="0">
                <a:latin typeface="Calibri" panose="020F0502020204030204" pitchFamily="34" charset="0"/>
                <a:cs typeface="Calibri" panose="020F0502020204030204" pitchFamily="34" charset="0"/>
              </a:rPr>
              <a:t>of communication.</a:t>
            </a:r>
          </a:p>
          <a:p>
            <a:pPr lvl="0"/>
            <a:r>
              <a:rPr lang="en-US" sz="1100" dirty="0">
                <a:latin typeface="Calibri" panose="020F0502020204030204" pitchFamily="34" charset="0"/>
                <a:cs typeface="Calibri" panose="020F0502020204030204" pitchFamily="34" charset="0"/>
              </a:rPr>
              <a:t>Latency will be observed to user in case of remote operation, if RELAY function </a:t>
            </a:r>
            <a:r>
              <a:rPr lang="en-US" sz="1100" dirty="0" smtClean="0">
                <a:latin typeface="Calibri" panose="020F0502020204030204" pitchFamily="34" charset="0"/>
                <a:cs typeface="Calibri" panose="020F0502020204030204" pitchFamily="34" charset="0"/>
              </a:rPr>
              <a:t>of ANT </a:t>
            </a:r>
            <a:r>
              <a:rPr lang="en-US" sz="1100" dirty="0">
                <a:latin typeface="Calibri" panose="020F0502020204030204" pitchFamily="34" charset="0"/>
                <a:cs typeface="Calibri" panose="020F0502020204030204" pitchFamily="34" charset="0"/>
              </a:rPr>
              <a:t>protocol is required</a:t>
            </a:r>
            <a:r>
              <a:rPr lang="en-US" sz="1100" dirty="0" smtClean="0">
                <a:latin typeface="Calibri" panose="020F0502020204030204" pitchFamily="34" charset="0"/>
                <a:cs typeface="Calibri" panose="020F0502020204030204" pitchFamily="34" charset="0"/>
              </a:rPr>
              <a:t>.</a:t>
            </a:r>
          </a:p>
          <a:p>
            <a:pPr marL="0" lvl="0" indent="0">
              <a:buNone/>
            </a:pPr>
            <a:endParaRPr lang="en-US" sz="1100" dirty="0" smtClean="0">
              <a:latin typeface="Calibri" panose="020F0502020204030204" pitchFamily="34" charset="0"/>
              <a:cs typeface="Calibri" panose="020F0502020204030204" pitchFamily="34" charset="0"/>
            </a:endParaRPr>
          </a:p>
          <a:p>
            <a:pPr marL="0" lvl="0" indent="0">
              <a:buNone/>
            </a:pPr>
            <a:endParaRPr lang="en-US" sz="1100" dirty="0">
              <a:latin typeface="Calibri" panose="020F0502020204030204" pitchFamily="34" charset="0"/>
              <a:cs typeface="Calibri" panose="020F0502020204030204" pitchFamily="34" charset="0"/>
            </a:endParaRPr>
          </a:p>
          <a:p>
            <a:pPr marL="0" lvl="0" indent="0">
              <a:buNone/>
            </a:pPr>
            <a:r>
              <a:rPr lang="en-US" sz="1200" b="1" dirty="0" smtClean="0">
                <a:solidFill>
                  <a:schemeClr val="tx2"/>
                </a:solidFill>
                <a:latin typeface="Calibri" panose="020F0502020204030204" pitchFamily="34" charset="0"/>
                <a:ea typeface="+mj-ea"/>
                <a:cs typeface="Calibri" panose="020F0502020204030204" pitchFamily="34" charset="0"/>
              </a:rPr>
              <a:t>Assumption</a:t>
            </a:r>
          </a:p>
          <a:p>
            <a:pPr marL="0" lvl="0" indent="0">
              <a:buNone/>
            </a:pPr>
            <a:endParaRPr lang="en-US" sz="1400" b="1" dirty="0" smtClean="0">
              <a:solidFill>
                <a:schemeClr val="tx2"/>
              </a:solidFill>
              <a:latin typeface="Calibri" panose="020F0502020204030204" pitchFamily="34" charset="0"/>
              <a:ea typeface="+mj-ea"/>
              <a:cs typeface="Calibri" panose="020F0502020204030204" pitchFamily="34" charset="0"/>
            </a:endParaRPr>
          </a:p>
          <a:p>
            <a:pPr lvl="0"/>
            <a:r>
              <a:rPr lang="en-US" sz="1100" dirty="0">
                <a:latin typeface="Calibri" panose="020F0502020204030204" pitchFamily="34" charset="0"/>
                <a:cs typeface="Calibri" panose="020F0502020204030204" pitchFamily="34" charset="0"/>
              </a:rPr>
              <a:t>We are using Burst mode of data transmission.</a:t>
            </a:r>
          </a:p>
          <a:p>
            <a:pPr lvl="0"/>
            <a:r>
              <a:rPr lang="en-US" sz="1100" dirty="0">
                <a:latin typeface="Calibri" panose="020F0502020204030204" pitchFamily="34" charset="0"/>
                <a:cs typeface="Calibri" panose="020F0502020204030204" pitchFamily="34" charset="0"/>
              </a:rPr>
              <a:t>Power level of each node is +10 dBm.</a:t>
            </a:r>
          </a:p>
          <a:p>
            <a:pPr lvl="0"/>
            <a:r>
              <a:rPr lang="en-US" sz="1100" dirty="0">
                <a:latin typeface="Calibri" panose="020F0502020204030204" pitchFamily="34" charset="0"/>
                <a:cs typeface="Calibri" panose="020F0502020204030204" pitchFamily="34" charset="0"/>
              </a:rPr>
              <a:t>Channel period for all Nodes is 4 Hz (250 ms).</a:t>
            </a:r>
          </a:p>
          <a:p>
            <a:pPr lvl="0"/>
            <a:r>
              <a:rPr lang="en-US" sz="1100" dirty="0">
                <a:latin typeface="Calibri" panose="020F0502020204030204" pitchFamily="34" charset="0"/>
                <a:cs typeface="Calibri" panose="020F0502020204030204" pitchFamily="34" charset="0"/>
              </a:rPr>
              <a:t>Entire ANT network is operating at 2425 MHz.</a:t>
            </a:r>
          </a:p>
          <a:p>
            <a:pPr lvl="0"/>
            <a:r>
              <a:rPr lang="en-US" sz="1100" dirty="0">
                <a:latin typeface="Calibri" panose="020F0502020204030204" pitchFamily="34" charset="0"/>
                <a:cs typeface="Calibri" panose="020F0502020204030204" pitchFamily="34" charset="0"/>
              </a:rPr>
              <a:t>SR Node can be AC powered or Battery powered.</a:t>
            </a:r>
          </a:p>
          <a:p>
            <a:pPr lvl="0"/>
            <a:r>
              <a:rPr lang="en-US" sz="1100" dirty="0">
                <a:latin typeface="Calibri" panose="020F0502020204030204" pitchFamily="34" charset="0"/>
                <a:cs typeface="Calibri" panose="020F0502020204030204" pitchFamily="34" charset="0"/>
              </a:rPr>
              <a:t>All SR Nodes contains one Network status LED and one Push Button for user interaction.</a:t>
            </a:r>
          </a:p>
          <a:p>
            <a:pPr lvl="0"/>
            <a:r>
              <a:rPr lang="en-US" sz="1100" dirty="0">
                <a:latin typeface="Calibri" panose="020F0502020204030204" pitchFamily="34" charset="0"/>
                <a:cs typeface="Calibri" panose="020F0502020204030204" pitchFamily="34" charset="0"/>
              </a:rPr>
              <a:t>Entire mesh network will work on Channel‐0 and Channel‐1 of an ANT Device.</a:t>
            </a:r>
          </a:p>
          <a:p>
            <a:pPr lvl="0"/>
            <a:r>
              <a:rPr lang="en-US" sz="1100" dirty="0">
                <a:latin typeface="Calibri" panose="020F0502020204030204" pitchFamily="34" charset="0"/>
                <a:cs typeface="Calibri" panose="020F0502020204030204" pitchFamily="34" charset="0"/>
              </a:rPr>
              <a:t>All start networks formed in this must use SHARED channel communication. I.e. Channel‐0 and Channel‐1 must be configured as SHARED BIDIRECTIONAL COMMUNICATION channel in ANT network.</a:t>
            </a:r>
          </a:p>
          <a:p>
            <a:pPr lvl="0"/>
            <a:r>
              <a:rPr lang="en-US" sz="1100" dirty="0">
                <a:latin typeface="Calibri" panose="020F0502020204030204" pitchFamily="34" charset="0"/>
                <a:cs typeface="Calibri" panose="020F0502020204030204" pitchFamily="34" charset="0"/>
              </a:rPr>
              <a:t>SR Node which is Battery powered can never acts as Router in ANT network and always works as END device.</a:t>
            </a:r>
          </a:p>
          <a:p>
            <a:pPr lvl="0"/>
            <a:r>
              <a:rPr lang="en-US" sz="1100" dirty="0">
                <a:latin typeface="Calibri" panose="020F0502020204030204" pitchFamily="34" charset="0"/>
                <a:cs typeface="Calibri" panose="020F0502020204030204" pitchFamily="34" charset="0"/>
              </a:rPr>
              <a:t>SR Node which is AC powered can act as END device as well as Router.</a:t>
            </a:r>
          </a:p>
          <a:p>
            <a:pPr lvl="0"/>
            <a:r>
              <a:rPr lang="en-US" sz="1100" dirty="0">
                <a:latin typeface="Calibri" panose="020F0502020204030204" pitchFamily="34" charset="0"/>
                <a:cs typeface="Calibri" panose="020F0502020204030204" pitchFamily="34" charset="0"/>
              </a:rPr>
              <a:t>SR Node, who is playing as Router, has channel‐0 configured as END device and channel‐1 configured as Router.</a:t>
            </a:r>
          </a:p>
          <a:p>
            <a:pPr lvl="0"/>
            <a:r>
              <a:rPr lang="en-US" sz="1100" dirty="0">
                <a:latin typeface="Calibri" panose="020F0502020204030204" pitchFamily="34" charset="0"/>
                <a:cs typeface="Calibri" panose="020F0502020204030204" pitchFamily="34" charset="0"/>
              </a:rPr>
              <a:t>It has been assume that all SR Node must be in range of Coordinator (ANT), otherwise remote operation of that SR Node will not be feasible.</a:t>
            </a:r>
          </a:p>
          <a:p>
            <a:pPr marL="0" lvl="0" indent="0">
              <a:buNone/>
            </a:pPr>
            <a:endParaRPr lang="en-US" sz="1400" b="1" dirty="0">
              <a:solidFill>
                <a:schemeClr val="tx2"/>
              </a:solidFill>
              <a:latin typeface="Calibri" panose="020F0502020204030204" pitchFamily="34" charset="0"/>
              <a:ea typeface="+mj-ea"/>
              <a:cs typeface="Calibri" panose="020F0502020204030204" pitchFamily="34" charset="0"/>
            </a:endParaRPr>
          </a:p>
          <a:p>
            <a:endParaRPr lang="en-US" dirty="0"/>
          </a:p>
        </p:txBody>
      </p:sp>
      <p:sp>
        <p:nvSpPr>
          <p:cNvPr id="4" name="Slide Number Placeholder 3"/>
          <p:cNvSpPr>
            <a:spLocks noGrp="1"/>
          </p:cNvSpPr>
          <p:nvPr>
            <p:ph type="sldNum" sz="quarter" idx="12"/>
          </p:nvPr>
        </p:nvSpPr>
        <p:spPr/>
        <p:txBody>
          <a:bodyPr/>
          <a:lstStyle/>
          <a:p>
            <a:pPr>
              <a:defRPr/>
            </a:pPr>
            <a:fld id="{1CD76883-60CD-47C3-8E45-DDCE04E99224}" type="slidenum">
              <a:rPr lang="en-US" smtClean="0"/>
              <a:pPr>
                <a:defRPr/>
              </a:pPr>
              <a:t>68</a:t>
            </a:fld>
            <a:endParaRPr lang="en-US" dirty="0"/>
          </a:p>
        </p:txBody>
      </p:sp>
    </p:spTree>
    <p:extLst>
      <p:ext uri="{BB962C8B-B14F-4D97-AF65-F5344CB8AC3E}">
        <p14:creationId xmlns:p14="http://schemas.microsoft.com/office/powerpoint/2010/main" val="39367697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69</a:t>
            </a:fld>
            <a:endParaRPr lang="en-US"/>
          </a:p>
        </p:txBody>
      </p:sp>
      <p:sp>
        <p:nvSpPr>
          <p:cNvPr id="3" name="TextBox 2"/>
          <p:cNvSpPr txBox="1"/>
          <p:nvPr/>
        </p:nvSpPr>
        <p:spPr>
          <a:xfrm>
            <a:off x="609600" y="2362200"/>
            <a:ext cx="7848600" cy="461665"/>
          </a:xfrm>
          <a:prstGeom prst="rect">
            <a:avLst/>
          </a:prstGeom>
          <a:solidFill>
            <a:schemeClr val="accent2">
              <a:lumMod val="75000"/>
            </a:schemeClr>
          </a:solidFill>
        </p:spPr>
        <p:txBody>
          <a:bodyPr wrap="square" rtlCol="0">
            <a:spAutoFit/>
          </a:bodyPr>
          <a:lstStyle/>
          <a:p>
            <a:pPr algn="ctr"/>
            <a:r>
              <a:rPr lang="en-US" sz="2400" b="1" dirty="0" smtClean="0">
                <a:solidFill>
                  <a:schemeClr val="bg1"/>
                </a:solidFill>
                <a:latin typeface="Calibri" panose="020F0502020204030204" pitchFamily="34" charset="0"/>
              </a:rPr>
              <a:t>ATTACHMENTS</a:t>
            </a:r>
            <a:endParaRPr lang="en-US" sz="2400" b="1" dirty="0">
              <a:solidFill>
                <a:schemeClr val="bg1"/>
              </a:solidFill>
              <a:latin typeface="Calibri" panose="020F0502020204030204" pitchFamily="34" charset="0"/>
            </a:endParaRPr>
          </a:p>
        </p:txBody>
      </p:sp>
      <p:sp>
        <p:nvSpPr>
          <p:cNvPr id="4" name="TextBox 3"/>
          <p:cNvSpPr txBox="1"/>
          <p:nvPr/>
        </p:nvSpPr>
        <p:spPr>
          <a:xfrm>
            <a:off x="2362200" y="3276600"/>
            <a:ext cx="4648200" cy="2477601"/>
          </a:xfrm>
          <a:prstGeom prst="rect">
            <a:avLst/>
          </a:prstGeom>
          <a:noFill/>
        </p:spPr>
        <p:txBody>
          <a:bodyPr wrap="square" rtlCol="0">
            <a:spAutoFit/>
          </a:bodyPr>
          <a:lstStyle/>
          <a:p>
            <a:r>
              <a:rPr lang="en-US" sz="1400" dirty="0" smtClean="0">
                <a:latin typeface="Calibri" panose="020F0502020204030204" pitchFamily="34" charset="0"/>
              </a:rPr>
              <a:t>Ashok:  Insert here the title of any sections you want to add now or later. For instance here is what I suggest:</a:t>
            </a:r>
          </a:p>
          <a:p>
            <a:endParaRPr lang="en-US" sz="1400" dirty="0">
              <a:latin typeface="Calibri" panose="020F0502020204030204" pitchFamily="34" charset="0"/>
            </a:endParaRPr>
          </a:p>
          <a:p>
            <a:pPr marL="230188" indent="-230188">
              <a:spcBef>
                <a:spcPts val="300"/>
              </a:spcBef>
              <a:spcAft>
                <a:spcPts val="300"/>
              </a:spcAft>
              <a:buFont typeface="+mj-lt"/>
              <a:buAutoNum type="arabicPeriod"/>
            </a:pPr>
            <a:r>
              <a:rPr lang="en-US" sz="1400" dirty="0" smtClean="0">
                <a:latin typeface="Calibri" panose="020F0502020204030204" pitchFamily="34" charset="0"/>
              </a:rPr>
              <a:t>Wireless Testing Protocol – Detailed Description</a:t>
            </a:r>
          </a:p>
          <a:p>
            <a:pPr marL="230188" indent="-230188">
              <a:spcBef>
                <a:spcPts val="300"/>
              </a:spcBef>
              <a:spcAft>
                <a:spcPts val="300"/>
              </a:spcAft>
              <a:buFont typeface="+mj-lt"/>
              <a:buAutoNum type="arabicPeriod"/>
            </a:pPr>
            <a:r>
              <a:rPr lang="en-US" sz="1400" dirty="0" smtClean="0">
                <a:latin typeface="Calibri" panose="020F0502020204030204" pitchFamily="34" charset="0"/>
              </a:rPr>
              <a:t>Connectivity – Range Measurements and Observations</a:t>
            </a:r>
          </a:p>
          <a:p>
            <a:pPr marL="230188" indent="-230188">
              <a:spcBef>
                <a:spcPts val="300"/>
              </a:spcBef>
              <a:spcAft>
                <a:spcPts val="300"/>
              </a:spcAft>
              <a:buFont typeface="+mj-lt"/>
              <a:buAutoNum type="arabicPeriod"/>
            </a:pPr>
            <a:r>
              <a:rPr lang="en-US" sz="1400" dirty="0" smtClean="0">
                <a:latin typeface="Calibri" panose="020F0502020204030204" pitchFamily="34" charset="0"/>
              </a:rPr>
              <a:t>Network Performance Results</a:t>
            </a:r>
          </a:p>
          <a:p>
            <a:pPr marL="684213" lvl="1" indent="-227013">
              <a:buFont typeface="+mj-lt"/>
              <a:buAutoNum type="alphaUcPeriod"/>
            </a:pPr>
            <a:r>
              <a:rPr lang="en-US" sz="1400" dirty="0" smtClean="0">
                <a:latin typeface="Calibri" panose="020F0502020204030204" pitchFamily="34" charset="0"/>
              </a:rPr>
              <a:t>Reliability</a:t>
            </a:r>
          </a:p>
          <a:p>
            <a:pPr marL="684213" lvl="1" indent="-227013">
              <a:buFont typeface="+mj-lt"/>
              <a:buAutoNum type="alphaUcPeriod"/>
            </a:pPr>
            <a:r>
              <a:rPr lang="en-US" sz="1400" dirty="0" smtClean="0">
                <a:latin typeface="Calibri" panose="020F0502020204030204" pitchFamily="34" charset="0"/>
              </a:rPr>
              <a:t>Latency</a:t>
            </a:r>
          </a:p>
          <a:p>
            <a:endParaRPr lang="en-US" sz="1400" dirty="0" smtClean="0">
              <a:latin typeface="Calibri" panose="020F0502020204030204" pitchFamily="34" charset="0"/>
            </a:endParaRPr>
          </a:p>
          <a:p>
            <a:endParaRPr lang="en-US" sz="1400" dirty="0">
              <a:latin typeface="Calibri" panose="020F0502020204030204" pitchFamily="34" charset="0"/>
            </a:endParaRPr>
          </a:p>
        </p:txBody>
      </p:sp>
    </p:spTree>
    <p:extLst>
      <p:ext uri="{BB962C8B-B14F-4D97-AF65-F5344CB8AC3E}">
        <p14:creationId xmlns:p14="http://schemas.microsoft.com/office/powerpoint/2010/main" val="3163840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7</a:t>
            </a:fld>
            <a:endParaRPr lang="en-US"/>
          </a:p>
        </p:txBody>
      </p:sp>
      <p:grpSp>
        <p:nvGrpSpPr>
          <p:cNvPr id="22" name="Group 21"/>
          <p:cNvGrpSpPr/>
          <p:nvPr/>
        </p:nvGrpSpPr>
        <p:grpSpPr>
          <a:xfrm>
            <a:off x="3352800" y="422636"/>
            <a:ext cx="5334000" cy="6338047"/>
            <a:chOff x="3068282" y="154762"/>
            <a:chExt cx="5334000" cy="6338047"/>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068282" y="154762"/>
              <a:ext cx="5334000" cy="6338047"/>
            </a:xfrm>
            <a:prstGeom prst="rect">
              <a:avLst/>
            </a:prstGeom>
          </p:spPr>
        </p:pic>
        <p:sp>
          <p:nvSpPr>
            <p:cNvPr id="4" name="TextBox 3"/>
            <p:cNvSpPr txBox="1"/>
            <p:nvPr/>
          </p:nvSpPr>
          <p:spPr>
            <a:xfrm>
              <a:off x="3097779" y="3058426"/>
              <a:ext cx="380232" cy="215444"/>
            </a:xfrm>
            <a:prstGeom prst="rect">
              <a:avLst/>
            </a:prstGeom>
            <a:solidFill>
              <a:schemeClr val="bg1"/>
            </a:solidFill>
          </p:spPr>
          <p:txBody>
            <a:bodyPr wrap="none" rtlCol="0">
              <a:spAutoFit/>
            </a:bodyPr>
            <a:lstStyle>
              <a:defPPr>
                <a:defRPr lang="en-US"/>
              </a:defPPr>
              <a:lvl1pPr>
                <a:defRPr>
                  <a:latin typeface="+mn-lt"/>
                </a:defRPr>
              </a:lvl1pPr>
            </a:lstStyle>
            <a:p>
              <a:r>
                <a:rPr lang="en-US" dirty="0"/>
                <a:t>243’</a:t>
              </a:r>
            </a:p>
          </p:txBody>
        </p:sp>
        <p:sp>
          <p:nvSpPr>
            <p:cNvPr id="6" name="TextBox 5"/>
            <p:cNvSpPr txBox="1"/>
            <p:nvPr/>
          </p:nvSpPr>
          <p:spPr>
            <a:xfrm>
              <a:off x="3429000" y="2438400"/>
              <a:ext cx="380232" cy="215444"/>
            </a:xfrm>
            <a:prstGeom prst="rect">
              <a:avLst/>
            </a:prstGeom>
            <a:solidFill>
              <a:schemeClr val="bg1"/>
            </a:solidFill>
          </p:spPr>
          <p:txBody>
            <a:bodyPr wrap="none" rtlCol="0">
              <a:spAutoFit/>
            </a:bodyPr>
            <a:lstStyle>
              <a:defPPr>
                <a:defRPr lang="en-US"/>
              </a:defPPr>
              <a:lvl1pPr>
                <a:defRPr>
                  <a:latin typeface="+mn-lt"/>
                </a:defRPr>
              </a:lvl1pPr>
            </a:lstStyle>
            <a:p>
              <a:r>
                <a:rPr lang="en-US" dirty="0"/>
                <a:t>193’</a:t>
              </a:r>
            </a:p>
          </p:txBody>
        </p:sp>
        <p:sp>
          <p:nvSpPr>
            <p:cNvPr id="7" name="TextBox 6"/>
            <p:cNvSpPr txBox="1"/>
            <p:nvPr/>
          </p:nvSpPr>
          <p:spPr>
            <a:xfrm>
              <a:off x="5868168" y="4558844"/>
              <a:ext cx="490840" cy="215444"/>
            </a:xfrm>
            <a:prstGeom prst="rect">
              <a:avLst/>
            </a:prstGeom>
            <a:noFill/>
          </p:spPr>
          <p:txBody>
            <a:bodyPr wrap="none" rtlCol="0">
              <a:spAutoFit/>
            </a:bodyPr>
            <a:lstStyle/>
            <a:p>
              <a:r>
                <a:rPr lang="en-US" dirty="0" smtClean="0">
                  <a:latin typeface="+mn-lt"/>
                </a:rPr>
                <a:t>35’ - 6’</a:t>
              </a:r>
              <a:endParaRPr lang="en-US" dirty="0">
                <a:latin typeface="+mn-lt"/>
              </a:endParaRPr>
            </a:p>
          </p:txBody>
        </p:sp>
        <p:sp>
          <p:nvSpPr>
            <p:cNvPr id="8" name="TextBox 7"/>
            <p:cNvSpPr txBox="1"/>
            <p:nvPr/>
          </p:nvSpPr>
          <p:spPr>
            <a:xfrm>
              <a:off x="6592068" y="4152900"/>
              <a:ext cx="322524" cy="215444"/>
            </a:xfrm>
            <a:prstGeom prst="rect">
              <a:avLst/>
            </a:prstGeom>
            <a:noFill/>
          </p:spPr>
          <p:txBody>
            <a:bodyPr wrap="none" rtlCol="0">
              <a:spAutoFit/>
            </a:bodyPr>
            <a:lstStyle/>
            <a:p>
              <a:r>
                <a:rPr lang="en-US" dirty="0" smtClean="0">
                  <a:latin typeface="+mn-lt"/>
                </a:rPr>
                <a:t>34’</a:t>
              </a:r>
              <a:endParaRPr lang="en-US" dirty="0">
                <a:latin typeface="+mn-lt"/>
              </a:endParaRPr>
            </a:p>
          </p:txBody>
        </p:sp>
        <p:sp>
          <p:nvSpPr>
            <p:cNvPr id="9" name="TextBox 8"/>
            <p:cNvSpPr txBox="1"/>
            <p:nvPr/>
          </p:nvSpPr>
          <p:spPr>
            <a:xfrm>
              <a:off x="3475857" y="5612709"/>
              <a:ext cx="322524" cy="215444"/>
            </a:xfrm>
            <a:prstGeom prst="rect">
              <a:avLst/>
            </a:prstGeom>
            <a:solidFill>
              <a:schemeClr val="bg1"/>
            </a:solidFill>
          </p:spPr>
          <p:txBody>
            <a:bodyPr wrap="none" rtlCol="0">
              <a:spAutoFit/>
            </a:bodyPr>
            <a:lstStyle>
              <a:defPPr>
                <a:defRPr lang="en-US"/>
              </a:defPPr>
              <a:lvl1pPr>
                <a:defRPr>
                  <a:latin typeface="+mn-lt"/>
                </a:defRPr>
              </a:lvl1pPr>
            </a:lstStyle>
            <a:p>
              <a:r>
                <a:rPr lang="en-US" dirty="0"/>
                <a:t>50’</a:t>
              </a:r>
            </a:p>
          </p:txBody>
        </p:sp>
        <p:sp>
          <p:nvSpPr>
            <p:cNvPr id="10" name="TextBox 9"/>
            <p:cNvSpPr txBox="1"/>
            <p:nvPr/>
          </p:nvSpPr>
          <p:spPr>
            <a:xfrm>
              <a:off x="7557975" y="6093909"/>
              <a:ext cx="551754" cy="215444"/>
            </a:xfrm>
            <a:prstGeom prst="rect">
              <a:avLst/>
            </a:prstGeom>
            <a:solidFill>
              <a:schemeClr val="bg1"/>
            </a:solidFill>
          </p:spPr>
          <p:txBody>
            <a:bodyPr wrap="none" rtlCol="0">
              <a:spAutoFit/>
            </a:bodyPr>
            <a:lstStyle>
              <a:defPPr>
                <a:defRPr lang="en-US"/>
              </a:defPPr>
              <a:lvl1pPr>
                <a:defRPr>
                  <a:latin typeface="+mn-lt"/>
                </a:defRPr>
              </a:lvl1pPr>
            </a:lstStyle>
            <a:p>
              <a:r>
                <a:rPr lang="en-US" dirty="0"/>
                <a:t>36’ - 11’</a:t>
              </a:r>
            </a:p>
          </p:txBody>
        </p:sp>
        <p:sp>
          <p:nvSpPr>
            <p:cNvPr id="11" name="TextBox 10"/>
            <p:cNvSpPr txBox="1"/>
            <p:nvPr/>
          </p:nvSpPr>
          <p:spPr>
            <a:xfrm>
              <a:off x="5952485" y="6222836"/>
              <a:ext cx="377026" cy="215444"/>
            </a:xfrm>
            <a:prstGeom prst="rect">
              <a:avLst/>
            </a:prstGeom>
            <a:solidFill>
              <a:schemeClr val="bg1"/>
            </a:solidFill>
          </p:spPr>
          <p:txBody>
            <a:bodyPr wrap="none" rtlCol="0">
              <a:spAutoFit/>
            </a:bodyPr>
            <a:lstStyle/>
            <a:p>
              <a:r>
                <a:rPr lang="en-US" dirty="0" smtClean="0">
                  <a:latin typeface="+mn-lt"/>
                </a:rPr>
                <a:t>180’</a:t>
              </a:r>
              <a:endParaRPr lang="en-US" dirty="0">
                <a:latin typeface="+mn-lt"/>
              </a:endParaRPr>
            </a:p>
          </p:txBody>
        </p:sp>
        <p:sp>
          <p:nvSpPr>
            <p:cNvPr id="12" name="TextBox 11"/>
            <p:cNvSpPr txBox="1"/>
            <p:nvPr/>
          </p:nvSpPr>
          <p:spPr>
            <a:xfrm>
              <a:off x="5487936" y="6114090"/>
              <a:ext cx="380232" cy="215444"/>
            </a:xfrm>
            <a:prstGeom prst="rect">
              <a:avLst/>
            </a:prstGeom>
            <a:solidFill>
              <a:schemeClr val="bg1"/>
            </a:solidFill>
          </p:spPr>
          <p:txBody>
            <a:bodyPr wrap="none" rtlCol="0">
              <a:spAutoFit/>
            </a:bodyPr>
            <a:lstStyle>
              <a:defPPr>
                <a:defRPr lang="en-US"/>
              </a:defPPr>
              <a:lvl1pPr>
                <a:defRPr>
                  <a:latin typeface="+mn-lt"/>
                </a:defRPr>
              </a:lvl1pPr>
            </a:lstStyle>
            <a:p>
              <a:r>
                <a:rPr lang="en-US" dirty="0"/>
                <a:t>143’</a:t>
              </a:r>
            </a:p>
          </p:txBody>
        </p:sp>
        <p:sp>
          <p:nvSpPr>
            <p:cNvPr id="5" name="Rectangle 4"/>
            <p:cNvSpPr/>
            <p:nvPr/>
          </p:nvSpPr>
          <p:spPr>
            <a:xfrm>
              <a:off x="4019550" y="604838"/>
              <a:ext cx="923925" cy="561974"/>
            </a:xfrm>
            <a:prstGeom prst="rect">
              <a:avLst/>
            </a:prstGeom>
            <a:solidFill>
              <a:schemeClr val="bg1">
                <a:lumMod val="8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896100" y="1371600"/>
              <a:ext cx="495299" cy="1752600"/>
            </a:xfrm>
            <a:prstGeom prst="rect">
              <a:avLst/>
            </a:prstGeom>
            <a:solidFill>
              <a:schemeClr val="bg1">
                <a:lumMod val="8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90832" y="885825"/>
              <a:ext cx="1032655" cy="215444"/>
            </a:xfrm>
            <a:prstGeom prst="rect">
              <a:avLst/>
            </a:prstGeom>
            <a:noFill/>
          </p:spPr>
          <p:txBody>
            <a:bodyPr wrap="none" rtlCol="0">
              <a:spAutoFit/>
            </a:bodyPr>
            <a:lstStyle/>
            <a:p>
              <a:r>
                <a:rPr lang="en-US" dirty="0" smtClean="0">
                  <a:latin typeface="+mn-lt"/>
                </a:rPr>
                <a:t>Mezzanine Offices</a:t>
              </a:r>
              <a:endParaRPr lang="en-US" dirty="0">
                <a:latin typeface="+mn-lt"/>
              </a:endParaRPr>
            </a:p>
          </p:txBody>
        </p:sp>
        <p:sp>
          <p:nvSpPr>
            <p:cNvPr id="16" name="TextBox 15"/>
            <p:cNvSpPr txBox="1"/>
            <p:nvPr/>
          </p:nvSpPr>
          <p:spPr>
            <a:xfrm>
              <a:off x="6634787" y="1609227"/>
              <a:ext cx="756612" cy="338554"/>
            </a:xfrm>
            <a:prstGeom prst="rect">
              <a:avLst/>
            </a:prstGeom>
            <a:noFill/>
          </p:spPr>
          <p:txBody>
            <a:bodyPr wrap="square" rtlCol="0">
              <a:spAutoFit/>
            </a:bodyPr>
            <a:lstStyle/>
            <a:p>
              <a:r>
                <a:rPr lang="en-US" dirty="0" smtClean="0">
                  <a:latin typeface="+mn-lt"/>
                </a:rPr>
                <a:t>Offices with Mezzanine</a:t>
              </a:r>
              <a:endParaRPr lang="en-US" dirty="0">
                <a:latin typeface="+mn-lt"/>
              </a:endParaRPr>
            </a:p>
          </p:txBody>
        </p:sp>
        <p:sp>
          <p:nvSpPr>
            <p:cNvPr id="17" name="TextBox 16"/>
            <p:cNvSpPr txBox="1"/>
            <p:nvPr/>
          </p:nvSpPr>
          <p:spPr>
            <a:xfrm>
              <a:off x="7470294" y="3273870"/>
              <a:ext cx="756612" cy="584775"/>
            </a:xfrm>
            <a:prstGeom prst="rect">
              <a:avLst/>
            </a:prstGeom>
            <a:noFill/>
          </p:spPr>
          <p:txBody>
            <a:bodyPr wrap="square" rtlCol="0">
              <a:spAutoFit/>
            </a:bodyPr>
            <a:lstStyle/>
            <a:p>
              <a:r>
                <a:rPr lang="en-US" dirty="0" smtClean="0">
                  <a:latin typeface="+mn-lt"/>
                </a:rPr>
                <a:t>Incoming </a:t>
              </a:r>
              <a:r>
                <a:rPr lang="en-US" dirty="0" err="1" smtClean="0">
                  <a:latin typeface="+mn-lt"/>
                </a:rPr>
                <a:t>Mtl</a:t>
              </a:r>
              <a:r>
                <a:rPr lang="en-US" dirty="0" smtClean="0">
                  <a:latin typeface="+mn-lt"/>
                </a:rPr>
                <a:t>, QC, Machining Steel Racks</a:t>
              </a:r>
              <a:endParaRPr lang="en-US" dirty="0">
                <a:latin typeface="+mn-lt"/>
              </a:endParaRPr>
            </a:p>
          </p:txBody>
        </p:sp>
        <p:sp>
          <p:nvSpPr>
            <p:cNvPr id="18" name="TextBox 17"/>
            <p:cNvSpPr txBox="1"/>
            <p:nvPr/>
          </p:nvSpPr>
          <p:spPr>
            <a:xfrm>
              <a:off x="5299746" y="2423011"/>
              <a:ext cx="756612" cy="461665"/>
            </a:xfrm>
            <a:prstGeom prst="rect">
              <a:avLst/>
            </a:prstGeom>
            <a:noFill/>
          </p:spPr>
          <p:txBody>
            <a:bodyPr wrap="square" rtlCol="0">
              <a:spAutoFit/>
            </a:bodyPr>
            <a:lstStyle/>
            <a:p>
              <a:pPr algn="ctr"/>
              <a:r>
                <a:rPr lang="en-US" dirty="0" smtClean="0">
                  <a:latin typeface="+mn-lt"/>
                </a:rPr>
                <a:t>Machine Building Area</a:t>
              </a:r>
              <a:endParaRPr lang="en-US" dirty="0">
                <a:latin typeface="+mn-lt"/>
              </a:endParaRPr>
            </a:p>
          </p:txBody>
        </p:sp>
        <p:sp>
          <p:nvSpPr>
            <p:cNvPr id="19" name="TextBox 18"/>
            <p:cNvSpPr txBox="1"/>
            <p:nvPr/>
          </p:nvSpPr>
          <p:spPr>
            <a:xfrm>
              <a:off x="5735282" y="4120548"/>
              <a:ext cx="756612" cy="338554"/>
            </a:xfrm>
            <a:prstGeom prst="rect">
              <a:avLst/>
            </a:prstGeom>
            <a:noFill/>
          </p:spPr>
          <p:txBody>
            <a:bodyPr wrap="square" rtlCol="0">
              <a:spAutoFit/>
            </a:bodyPr>
            <a:lstStyle/>
            <a:p>
              <a:pPr algn="ctr"/>
              <a:r>
                <a:rPr lang="en-US" dirty="0" smtClean="0">
                  <a:latin typeface="+mn-lt"/>
                </a:rPr>
                <a:t>Column Span (</a:t>
              </a:r>
              <a:r>
                <a:rPr lang="en-US" dirty="0" err="1" smtClean="0">
                  <a:latin typeface="+mn-lt"/>
                </a:rPr>
                <a:t>typ</a:t>
              </a:r>
              <a:r>
                <a:rPr lang="en-US" dirty="0" smtClean="0">
                  <a:latin typeface="+mn-lt"/>
                </a:rPr>
                <a:t>)</a:t>
              </a:r>
              <a:endParaRPr lang="en-US" dirty="0">
                <a:latin typeface="+mn-lt"/>
              </a:endParaRPr>
            </a:p>
          </p:txBody>
        </p:sp>
        <p:sp>
          <p:nvSpPr>
            <p:cNvPr id="20" name="TextBox 19"/>
            <p:cNvSpPr txBox="1"/>
            <p:nvPr/>
          </p:nvSpPr>
          <p:spPr>
            <a:xfrm>
              <a:off x="5023487" y="5504987"/>
              <a:ext cx="756612" cy="215444"/>
            </a:xfrm>
            <a:prstGeom prst="rect">
              <a:avLst/>
            </a:prstGeom>
            <a:noFill/>
          </p:spPr>
          <p:txBody>
            <a:bodyPr wrap="square" rtlCol="0">
              <a:spAutoFit/>
            </a:bodyPr>
            <a:lstStyle/>
            <a:p>
              <a:pPr algn="ctr"/>
              <a:r>
                <a:rPr lang="en-US" dirty="0" smtClean="0">
                  <a:latin typeface="+mn-lt"/>
                </a:rPr>
                <a:t>Office Area</a:t>
              </a:r>
              <a:endParaRPr lang="en-US" dirty="0">
                <a:latin typeface="+mn-lt"/>
              </a:endParaRPr>
            </a:p>
          </p:txBody>
        </p:sp>
        <p:sp>
          <p:nvSpPr>
            <p:cNvPr id="21" name="TextBox 20"/>
            <p:cNvSpPr txBox="1"/>
            <p:nvPr/>
          </p:nvSpPr>
          <p:spPr>
            <a:xfrm>
              <a:off x="3809232" y="4351380"/>
              <a:ext cx="756612" cy="215444"/>
            </a:xfrm>
            <a:prstGeom prst="rect">
              <a:avLst/>
            </a:prstGeom>
            <a:noFill/>
          </p:spPr>
          <p:txBody>
            <a:bodyPr wrap="square" rtlCol="0">
              <a:spAutoFit/>
            </a:bodyPr>
            <a:lstStyle/>
            <a:p>
              <a:pPr algn="ctr"/>
              <a:r>
                <a:rPr lang="en-US" dirty="0" smtClean="0">
                  <a:latin typeface="+mn-lt"/>
                </a:rPr>
                <a:t>WCs</a:t>
              </a:r>
              <a:endParaRPr lang="en-US" dirty="0">
                <a:latin typeface="+mn-lt"/>
              </a:endParaRPr>
            </a:p>
          </p:txBody>
        </p:sp>
      </p:grpSp>
      <p:sp>
        <p:nvSpPr>
          <p:cNvPr id="14" name="TextBox 13"/>
          <p:cNvSpPr txBox="1"/>
          <p:nvPr/>
        </p:nvSpPr>
        <p:spPr>
          <a:xfrm>
            <a:off x="409430" y="801350"/>
            <a:ext cx="2712075" cy="6017032"/>
          </a:xfrm>
          <a:prstGeom prst="rect">
            <a:avLst/>
          </a:prstGeom>
          <a:noFill/>
        </p:spPr>
        <p:txBody>
          <a:bodyPr wrap="square" rtlCol="0">
            <a:spAutoFit/>
          </a:bodyPr>
          <a:lstStyle/>
          <a:p>
            <a:r>
              <a:rPr lang="en-US" sz="1100" b="1" dirty="0" smtClean="0">
                <a:latin typeface="Calibri" panose="020F0502020204030204" pitchFamily="34" charset="0"/>
              </a:rPr>
              <a:t>WESTECH AUTOMATION</a:t>
            </a:r>
          </a:p>
          <a:p>
            <a:endParaRPr lang="en-US" sz="1100" b="1" dirty="0" smtClean="0">
              <a:latin typeface="Calibri" panose="020F0502020204030204" pitchFamily="34" charset="0"/>
            </a:endParaRPr>
          </a:p>
          <a:p>
            <a:r>
              <a:rPr lang="en-US" sz="1100" dirty="0" smtClean="0">
                <a:latin typeface="Calibri" panose="020F0502020204030204" pitchFamily="34" charset="0"/>
              </a:rPr>
              <a:t>Custom </a:t>
            </a:r>
            <a:r>
              <a:rPr lang="en-US" sz="1100" dirty="0">
                <a:latin typeface="Calibri" panose="020F0502020204030204" pitchFamily="34" charset="0"/>
              </a:rPr>
              <a:t>a</a:t>
            </a:r>
            <a:r>
              <a:rPr lang="en-US" sz="1100" dirty="0" smtClean="0">
                <a:latin typeface="Calibri" panose="020F0502020204030204" pitchFamily="34" charset="0"/>
              </a:rPr>
              <a:t>utomation machine engineering designer and builder of manufacturing assembly and test automation equipment and machinery.</a:t>
            </a:r>
          </a:p>
          <a:p>
            <a:r>
              <a:rPr lang="en-US" sz="1100" dirty="0">
                <a:latin typeface="Calibri" panose="020F0502020204030204" pitchFamily="34" charset="0"/>
                <a:hlinkClick r:id="rId3"/>
              </a:rPr>
              <a:t>www.wes-tech.com</a:t>
            </a:r>
            <a:r>
              <a:rPr lang="en-US" sz="1100" dirty="0">
                <a:latin typeface="Calibri" panose="020F0502020204030204" pitchFamily="34" charset="0"/>
              </a:rPr>
              <a:t> </a:t>
            </a:r>
          </a:p>
          <a:p>
            <a:endParaRPr lang="en-US" sz="1100" dirty="0" smtClean="0">
              <a:latin typeface="Calibri" panose="020F0502020204030204" pitchFamily="34" charset="0"/>
            </a:endParaRPr>
          </a:p>
          <a:p>
            <a:r>
              <a:rPr lang="en-US" sz="1100" b="1" dirty="0" smtClean="0">
                <a:latin typeface="Calibri" panose="020F0502020204030204" pitchFamily="34" charset="0"/>
              </a:rPr>
              <a:t>LOCATION</a:t>
            </a:r>
          </a:p>
          <a:p>
            <a:endParaRPr lang="en-US" sz="1100" b="1" dirty="0">
              <a:latin typeface="Calibri" panose="020F0502020204030204" pitchFamily="34" charset="0"/>
            </a:endParaRPr>
          </a:p>
          <a:p>
            <a:r>
              <a:rPr lang="en-US" sz="1100" dirty="0" smtClean="0">
                <a:latin typeface="Calibri" panose="020F0502020204030204" pitchFamily="34" charset="0"/>
              </a:rPr>
              <a:t>720 </a:t>
            </a:r>
            <a:r>
              <a:rPr lang="en-US" sz="1100" dirty="0">
                <a:latin typeface="Calibri" panose="020F0502020204030204" pitchFamily="34" charset="0"/>
              </a:rPr>
              <a:t>Dartmouth Ln.</a:t>
            </a:r>
          </a:p>
          <a:p>
            <a:r>
              <a:rPr lang="en-US" sz="1100" dirty="0">
                <a:latin typeface="Calibri" panose="020F0502020204030204" pitchFamily="34" charset="0"/>
              </a:rPr>
              <a:t>Buffalo Grove, IL </a:t>
            </a:r>
            <a:r>
              <a:rPr lang="en-US" sz="1100" dirty="0" smtClean="0">
                <a:latin typeface="Calibri" panose="020F0502020204030204" pitchFamily="34" charset="0"/>
              </a:rPr>
              <a:t>60089</a:t>
            </a:r>
            <a:endParaRPr lang="en-US" sz="1100" dirty="0" smtClean="0">
              <a:latin typeface="Calibri" panose="020F0502020204030204" pitchFamily="34" charset="0"/>
              <a:hlinkClick r:id="rId3"/>
            </a:endParaRPr>
          </a:p>
          <a:p>
            <a:endParaRPr lang="en-US" sz="1100" dirty="0" smtClean="0">
              <a:latin typeface="Calibri" panose="020F0502020204030204" pitchFamily="34" charset="0"/>
            </a:endParaRPr>
          </a:p>
          <a:p>
            <a:endParaRPr lang="en-US" sz="1100" b="1" dirty="0" smtClean="0">
              <a:latin typeface="Calibri" panose="020F0502020204030204" pitchFamily="34" charset="0"/>
            </a:endParaRPr>
          </a:p>
          <a:p>
            <a:r>
              <a:rPr lang="en-US" sz="1100" b="1" dirty="0" smtClean="0">
                <a:latin typeface="Calibri" panose="020F0502020204030204" pitchFamily="34" charset="0"/>
              </a:rPr>
              <a:t>BUILDING DESCRIPTION</a:t>
            </a:r>
          </a:p>
          <a:p>
            <a:r>
              <a:rPr lang="en-US" sz="1100" dirty="0">
                <a:latin typeface="Calibri" panose="020F0502020204030204" pitchFamily="34" charset="0"/>
              </a:rPr>
              <a:t>I</a:t>
            </a:r>
            <a:r>
              <a:rPr lang="en-US" sz="1100" dirty="0" smtClean="0">
                <a:latin typeface="Calibri" panose="020F0502020204030204" pitchFamily="34" charset="0"/>
              </a:rPr>
              <a:t>ndustrial building in </a:t>
            </a:r>
            <a:r>
              <a:rPr lang="en-US" sz="1100" dirty="0">
                <a:latin typeface="Calibri" panose="020F0502020204030204" pitchFamily="34" charset="0"/>
              </a:rPr>
              <a:t>c</a:t>
            </a:r>
            <a:r>
              <a:rPr lang="en-US" sz="1100" dirty="0" smtClean="0">
                <a:latin typeface="Calibri" panose="020F0502020204030204" pitchFamily="34" charset="0"/>
              </a:rPr>
              <a:t>ommercial and light industrial park in Buffalo Grove Illinois.</a:t>
            </a:r>
            <a:endParaRPr lang="en-US" sz="1100" dirty="0">
              <a:latin typeface="Calibri" panose="020F0502020204030204" pitchFamily="34" charset="0"/>
            </a:endParaRPr>
          </a:p>
          <a:p>
            <a:endParaRPr lang="en-US" sz="1100" dirty="0" smtClean="0">
              <a:latin typeface="Calibri" panose="020F0502020204030204" pitchFamily="34" charset="0"/>
            </a:endParaRPr>
          </a:p>
          <a:p>
            <a:pPr marL="171450" indent="-171450">
              <a:buFont typeface="Arial" panose="020B0604020202020204" pitchFamily="34" charset="0"/>
              <a:buChar char="•"/>
            </a:pPr>
            <a:r>
              <a:rPr lang="en-US" sz="1100" dirty="0" smtClean="0">
                <a:latin typeface="Calibri" panose="020F0502020204030204" pitchFamily="34" charset="0"/>
              </a:rPr>
              <a:t>45,000 </a:t>
            </a:r>
            <a:r>
              <a:rPr lang="en-US" sz="1100" dirty="0" err="1" smtClean="0">
                <a:latin typeface="Calibri" panose="020F0502020204030204" pitchFamily="34" charset="0"/>
              </a:rPr>
              <a:t>sq.ft</a:t>
            </a:r>
            <a:r>
              <a:rPr lang="en-US" sz="1100" dirty="0" smtClean="0">
                <a:latin typeface="Calibri" panose="020F0502020204030204" pitchFamily="34" charset="0"/>
              </a:rPr>
              <a:t>. building – steel construction</a:t>
            </a:r>
          </a:p>
          <a:p>
            <a:pPr marL="171450" indent="-171450">
              <a:buFont typeface="Arial" panose="020B0604020202020204" pitchFamily="34" charset="0"/>
              <a:buChar char="•"/>
            </a:pPr>
            <a:r>
              <a:rPr lang="en-US" sz="1100" dirty="0" smtClean="0">
                <a:latin typeface="Calibri" panose="020F0502020204030204" pitchFamily="34" charset="0"/>
              </a:rPr>
              <a:t>15,000 </a:t>
            </a:r>
            <a:r>
              <a:rPr lang="en-US" sz="1100" dirty="0" err="1" smtClean="0">
                <a:latin typeface="Calibri" panose="020F0502020204030204" pitchFamily="34" charset="0"/>
              </a:rPr>
              <a:t>sq.ft</a:t>
            </a:r>
            <a:r>
              <a:rPr lang="en-US" sz="1100" dirty="0" smtClean="0">
                <a:latin typeface="Calibri" panose="020F0502020204030204" pitchFamily="34" charset="0"/>
              </a:rPr>
              <a:t>. total office space</a:t>
            </a:r>
          </a:p>
          <a:p>
            <a:pPr marL="171450" indent="-171450">
              <a:buFont typeface="Arial" panose="020B0604020202020204" pitchFamily="34" charset="0"/>
              <a:buChar char="•"/>
            </a:pPr>
            <a:r>
              <a:rPr lang="en-US" sz="1100" dirty="0">
                <a:latin typeface="Calibri" panose="020F0502020204030204" pitchFamily="34" charset="0"/>
              </a:rPr>
              <a:t>Total </a:t>
            </a:r>
            <a:r>
              <a:rPr lang="en-US" sz="1100" dirty="0" smtClean="0">
                <a:latin typeface="Calibri" panose="020F0502020204030204" pitchFamily="34" charset="0"/>
              </a:rPr>
              <a:t>area including 2</a:t>
            </a:r>
            <a:r>
              <a:rPr lang="en-US" sz="1100" baseline="30000" dirty="0" smtClean="0">
                <a:latin typeface="Calibri" panose="020F0502020204030204" pitchFamily="34" charset="0"/>
              </a:rPr>
              <a:t>nd</a:t>
            </a:r>
            <a:r>
              <a:rPr lang="en-US" sz="1100" dirty="0" smtClean="0">
                <a:latin typeface="Calibri" panose="020F0502020204030204" pitchFamily="34" charset="0"/>
              </a:rPr>
              <a:t> floor office area: </a:t>
            </a:r>
            <a:r>
              <a:rPr lang="en-US" sz="1100" dirty="0">
                <a:latin typeface="Calibri" panose="020F0502020204030204" pitchFamily="34" charset="0"/>
              </a:rPr>
              <a:t>52,000 </a:t>
            </a:r>
            <a:r>
              <a:rPr lang="en-US" sz="1100" dirty="0" err="1">
                <a:latin typeface="Calibri" panose="020F0502020204030204" pitchFamily="34" charset="0"/>
              </a:rPr>
              <a:t>sq.ft</a:t>
            </a:r>
            <a:r>
              <a:rPr lang="en-US" sz="1100" dirty="0" smtClean="0">
                <a:latin typeface="Calibri" panose="020F0502020204030204" pitchFamily="34" charset="0"/>
              </a:rPr>
              <a:t>. </a:t>
            </a:r>
          </a:p>
          <a:p>
            <a:pPr marL="171450" indent="-171450">
              <a:buFont typeface="Arial" panose="020B0604020202020204" pitchFamily="34" charset="0"/>
              <a:buChar char="•"/>
            </a:pPr>
            <a:r>
              <a:rPr lang="en-US" sz="1100" dirty="0" smtClean="0">
                <a:latin typeface="Calibri" panose="020F0502020204030204" pitchFamily="34" charset="0"/>
              </a:rPr>
              <a:t>30 office/conf. rooms in two floors</a:t>
            </a:r>
          </a:p>
          <a:p>
            <a:pPr marL="171450" indent="-171450">
              <a:buFont typeface="Arial" panose="020B0604020202020204" pitchFamily="34" charset="0"/>
              <a:buChar char="•"/>
            </a:pPr>
            <a:r>
              <a:rPr lang="en-US" sz="1100" dirty="0" smtClean="0">
                <a:latin typeface="Calibri" panose="020F0502020204030204" pitchFamily="34" charset="0"/>
              </a:rPr>
              <a:t>Multiple office cubicle areas</a:t>
            </a:r>
          </a:p>
          <a:p>
            <a:pPr marL="171450" indent="-171450">
              <a:buFont typeface="Arial" panose="020B0604020202020204" pitchFamily="34" charset="0"/>
              <a:buChar char="•"/>
            </a:pPr>
            <a:r>
              <a:rPr lang="en-US" sz="1100" dirty="0" smtClean="0">
                <a:latin typeface="Calibri" panose="020F0502020204030204" pitchFamily="34" charset="0"/>
              </a:rPr>
              <a:t>Incoming area with heavy steel racking and machining equipment and testing</a:t>
            </a:r>
          </a:p>
          <a:p>
            <a:pPr marL="171450" indent="-171450">
              <a:buFont typeface="Arial" panose="020B0604020202020204" pitchFamily="34" charset="0"/>
              <a:buChar char="•"/>
            </a:pPr>
            <a:r>
              <a:rPr lang="en-US" sz="1100" dirty="0" smtClean="0">
                <a:latin typeface="Calibri" panose="020F0502020204030204" pitchFamily="34" charset="0"/>
              </a:rPr>
              <a:t>Open machine building area with </a:t>
            </a:r>
          </a:p>
          <a:p>
            <a:pPr marL="171450" indent="-171450">
              <a:buFont typeface="Arial" panose="020B0604020202020204" pitchFamily="34" charset="0"/>
              <a:buChar char="•"/>
            </a:pPr>
            <a:r>
              <a:rPr lang="en-US" sz="1100" dirty="0" smtClean="0">
                <a:latin typeface="Calibri" panose="020F0502020204030204" pitchFamily="34" charset="0"/>
              </a:rPr>
              <a:t>Mezzanine areas as indicated</a:t>
            </a:r>
          </a:p>
          <a:p>
            <a:pPr marL="171450" indent="-171450">
              <a:buFont typeface="Arial" panose="020B0604020202020204" pitchFamily="34" charset="0"/>
              <a:buChar char="•"/>
            </a:pPr>
            <a:r>
              <a:rPr lang="en-US" sz="1100" dirty="0" smtClean="0">
                <a:latin typeface="Calibri" panose="020F0502020204030204" pitchFamily="34" charset="0"/>
              </a:rPr>
              <a:t>Column span 34’X 35’</a:t>
            </a:r>
          </a:p>
          <a:p>
            <a:pPr marL="171450" indent="-171450">
              <a:buFont typeface="Arial" panose="020B0604020202020204" pitchFamily="34" charset="0"/>
              <a:buChar char="•"/>
            </a:pPr>
            <a:r>
              <a:rPr lang="en-US" sz="1100" dirty="0" smtClean="0">
                <a:latin typeface="Calibri" panose="020F0502020204030204" pitchFamily="34" charset="0"/>
              </a:rPr>
              <a:t>Steel roof – height 23’</a:t>
            </a:r>
          </a:p>
          <a:p>
            <a:pPr marL="171450" indent="-171450">
              <a:buFont typeface="Arial" panose="020B0604020202020204" pitchFamily="34" charset="0"/>
              <a:buChar char="•"/>
            </a:pPr>
            <a:r>
              <a:rPr lang="en-US" sz="1100" dirty="0" smtClean="0">
                <a:latin typeface="Calibri" panose="020F0502020204030204" pitchFamily="34" charset="0"/>
              </a:rPr>
              <a:t>Typical wall construction</a:t>
            </a:r>
            <a:endParaRPr lang="en-US" sz="1100" dirty="0">
              <a:latin typeface="Calibri" panose="020F0502020204030204" pitchFamily="34" charset="0"/>
            </a:endParaRPr>
          </a:p>
          <a:p>
            <a:endParaRPr lang="en-US" sz="1100" dirty="0" smtClean="0">
              <a:latin typeface="Calibri" panose="020F0502020204030204" pitchFamily="34" charset="0"/>
            </a:endParaRPr>
          </a:p>
          <a:p>
            <a:endParaRPr lang="en-US" sz="1100" dirty="0">
              <a:latin typeface="Calibri" panose="020F0502020204030204" pitchFamily="34" charset="0"/>
            </a:endParaRPr>
          </a:p>
          <a:p>
            <a:endParaRPr lang="en-US" sz="1100" dirty="0" smtClean="0">
              <a:latin typeface="Calibri" panose="020F0502020204030204" pitchFamily="34" charset="0"/>
            </a:endParaRPr>
          </a:p>
          <a:p>
            <a:endParaRPr lang="en-US" sz="1100" dirty="0">
              <a:latin typeface="Calibri" panose="020F0502020204030204" pitchFamily="34" charset="0"/>
            </a:endParaRPr>
          </a:p>
        </p:txBody>
      </p:sp>
      <p:sp>
        <p:nvSpPr>
          <p:cNvPr id="24" name="Hexagon 23"/>
          <p:cNvSpPr/>
          <p:nvPr/>
        </p:nvSpPr>
        <p:spPr>
          <a:xfrm>
            <a:off x="5319476" y="3658955"/>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25" name="Hexagon 24"/>
          <p:cNvSpPr/>
          <p:nvPr/>
        </p:nvSpPr>
        <p:spPr>
          <a:xfrm>
            <a:off x="7949700" y="4268903"/>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7" name="Hexagon 26"/>
          <p:cNvSpPr/>
          <p:nvPr/>
        </p:nvSpPr>
        <p:spPr>
          <a:xfrm>
            <a:off x="7907212" y="2208358"/>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8" name="Hexagon 27"/>
          <p:cNvSpPr/>
          <p:nvPr/>
        </p:nvSpPr>
        <p:spPr>
          <a:xfrm>
            <a:off x="7037848" y="2208358"/>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29" name="Hexagon 28"/>
          <p:cNvSpPr/>
          <p:nvPr/>
        </p:nvSpPr>
        <p:spPr>
          <a:xfrm>
            <a:off x="7907212" y="789971"/>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30" name="Hexagon 29"/>
          <p:cNvSpPr/>
          <p:nvPr/>
        </p:nvSpPr>
        <p:spPr>
          <a:xfrm>
            <a:off x="4399195" y="578310"/>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
        <p:nvSpPr>
          <p:cNvPr id="31" name="Hexagon 30"/>
          <p:cNvSpPr/>
          <p:nvPr/>
        </p:nvSpPr>
        <p:spPr>
          <a:xfrm>
            <a:off x="5816935" y="5509647"/>
            <a:ext cx="366835" cy="350351"/>
          </a:xfrm>
          <a:prstGeom prst="hexagon">
            <a:avLst/>
          </a:prstGeom>
          <a:solidFill>
            <a:srgbClr val="FFC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tx1"/>
                </a:solidFill>
                <a:latin typeface="Calibri" panose="020F0502020204030204" pitchFamily="34" charset="0"/>
              </a:rPr>
              <a:t>MED.</a:t>
            </a:r>
            <a:endParaRPr lang="en-US" sz="700" dirty="0">
              <a:solidFill>
                <a:schemeClr val="tx1"/>
              </a:solidFill>
              <a:latin typeface="Calibri" panose="020F0502020204030204" pitchFamily="34" charset="0"/>
            </a:endParaRPr>
          </a:p>
        </p:txBody>
      </p:sp>
      <p:sp>
        <p:nvSpPr>
          <p:cNvPr id="32" name="Hexagon 31"/>
          <p:cNvSpPr/>
          <p:nvPr/>
        </p:nvSpPr>
        <p:spPr>
          <a:xfrm>
            <a:off x="5300426" y="2092320"/>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33" name="Hexagon 32"/>
          <p:cNvSpPr/>
          <p:nvPr/>
        </p:nvSpPr>
        <p:spPr>
          <a:xfrm>
            <a:off x="6393912" y="2092320"/>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34" name="Hexagon 33"/>
          <p:cNvSpPr/>
          <p:nvPr/>
        </p:nvSpPr>
        <p:spPr>
          <a:xfrm>
            <a:off x="6430611" y="3678543"/>
            <a:ext cx="366835" cy="350351"/>
          </a:xfrm>
          <a:prstGeom prst="hexagon">
            <a:avLst/>
          </a:prstGeom>
          <a:solidFill>
            <a:srgbClr val="FFFFCC"/>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smtClean="0">
                <a:solidFill>
                  <a:schemeClr val="tx1"/>
                </a:solidFill>
                <a:latin typeface="Calibri" panose="020F0502020204030204" pitchFamily="34" charset="0"/>
              </a:rPr>
              <a:t>LOW</a:t>
            </a:r>
            <a:endParaRPr lang="en-US" sz="700" dirty="0">
              <a:solidFill>
                <a:schemeClr val="tx1"/>
              </a:solidFill>
              <a:latin typeface="Calibri" panose="020F0502020204030204" pitchFamily="34" charset="0"/>
            </a:endParaRPr>
          </a:p>
        </p:txBody>
      </p:sp>
      <p:sp>
        <p:nvSpPr>
          <p:cNvPr id="35" name="Hexagon 34"/>
          <p:cNvSpPr/>
          <p:nvPr/>
        </p:nvSpPr>
        <p:spPr>
          <a:xfrm>
            <a:off x="4348692" y="4213246"/>
            <a:ext cx="366835" cy="350351"/>
          </a:xfrm>
          <a:prstGeom prst="hexagon">
            <a:avLst/>
          </a:prstGeom>
          <a:solidFill>
            <a:srgbClr val="FF0000"/>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smtClean="0">
                <a:solidFill>
                  <a:schemeClr val="bg1"/>
                </a:solidFill>
                <a:latin typeface="Calibri" panose="020F0502020204030204" pitchFamily="34" charset="0"/>
              </a:rPr>
              <a:t>HIGH</a:t>
            </a:r>
            <a:endParaRPr lang="en-US" sz="7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800149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8</a:t>
            </a:fld>
            <a:endParaRPr lang="en-US"/>
          </a:p>
        </p:txBody>
      </p:sp>
      <p:grpSp>
        <p:nvGrpSpPr>
          <p:cNvPr id="22" name="Group 21"/>
          <p:cNvGrpSpPr/>
          <p:nvPr/>
        </p:nvGrpSpPr>
        <p:grpSpPr>
          <a:xfrm>
            <a:off x="3276600" y="395035"/>
            <a:ext cx="5334000" cy="6338047"/>
            <a:chOff x="3048000" y="404693"/>
            <a:chExt cx="5334000" cy="6338047"/>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048000" y="404693"/>
              <a:ext cx="5334000" cy="6338047"/>
            </a:xfrm>
            <a:prstGeom prst="rect">
              <a:avLst/>
            </a:prstGeom>
          </p:spPr>
        </p:pic>
        <p:sp>
          <p:nvSpPr>
            <p:cNvPr id="7" name="TextBox 6"/>
            <p:cNvSpPr txBox="1"/>
            <p:nvPr/>
          </p:nvSpPr>
          <p:spPr>
            <a:xfrm>
              <a:off x="5868168" y="4558844"/>
              <a:ext cx="490840" cy="215444"/>
            </a:xfrm>
            <a:prstGeom prst="rect">
              <a:avLst/>
            </a:prstGeom>
            <a:noFill/>
          </p:spPr>
          <p:txBody>
            <a:bodyPr wrap="none" rtlCol="0">
              <a:spAutoFit/>
            </a:bodyPr>
            <a:lstStyle/>
            <a:p>
              <a:r>
                <a:rPr lang="en-US" dirty="0" smtClean="0">
                  <a:latin typeface="+mn-lt"/>
                </a:rPr>
                <a:t>35’ - 6’</a:t>
              </a:r>
              <a:endParaRPr lang="en-US" dirty="0">
                <a:latin typeface="+mn-lt"/>
              </a:endParaRPr>
            </a:p>
          </p:txBody>
        </p:sp>
        <p:sp>
          <p:nvSpPr>
            <p:cNvPr id="8" name="TextBox 7"/>
            <p:cNvSpPr txBox="1"/>
            <p:nvPr/>
          </p:nvSpPr>
          <p:spPr>
            <a:xfrm>
              <a:off x="6592068" y="4152900"/>
              <a:ext cx="322524" cy="215444"/>
            </a:xfrm>
            <a:prstGeom prst="rect">
              <a:avLst/>
            </a:prstGeom>
            <a:noFill/>
          </p:spPr>
          <p:txBody>
            <a:bodyPr wrap="none" rtlCol="0">
              <a:spAutoFit/>
            </a:bodyPr>
            <a:lstStyle/>
            <a:p>
              <a:r>
                <a:rPr lang="en-US" dirty="0" smtClean="0">
                  <a:latin typeface="+mn-lt"/>
                </a:rPr>
                <a:t>34’</a:t>
              </a:r>
              <a:endParaRPr lang="en-US" dirty="0">
                <a:latin typeface="+mn-lt"/>
              </a:endParaRPr>
            </a:p>
          </p:txBody>
        </p:sp>
        <p:sp>
          <p:nvSpPr>
            <p:cNvPr id="5" name="Rectangle 4"/>
            <p:cNvSpPr/>
            <p:nvPr/>
          </p:nvSpPr>
          <p:spPr>
            <a:xfrm>
              <a:off x="4019550" y="604838"/>
              <a:ext cx="923925" cy="561974"/>
            </a:xfrm>
            <a:prstGeom prst="rect">
              <a:avLst/>
            </a:prstGeom>
            <a:solidFill>
              <a:schemeClr val="bg1">
                <a:lumMod val="8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896100" y="1371600"/>
              <a:ext cx="495299" cy="1752600"/>
            </a:xfrm>
            <a:prstGeom prst="rect">
              <a:avLst/>
            </a:prstGeom>
            <a:solidFill>
              <a:schemeClr val="bg1">
                <a:lumMod val="8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90832" y="885825"/>
              <a:ext cx="1032655" cy="215444"/>
            </a:xfrm>
            <a:prstGeom prst="rect">
              <a:avLst/>
            </a:prstGeom>
            <a:noFill/>
          </p:spPr>
          <p:txBody>
            <a:bodyPr wrap="none" rtlCol="0">
              <a:spAutoFit/>
            </a:bodyPr>
            <a:lstStyle/>
            <a:p>
              <a:r>
                <a:rPr lang="en-US" dirty="0" smtClean="0">
                  <a:solidFill>
                    <a:srgbClr val="C00000"/>
                  </a:solidFill>
                  <a:latin typeface="+mn-lt"/>
                </a:rPr>
                <a:t>Mezzanine Offices</a:t>
              </a:r>
              <a:endParaRPr lang="en-US" dirty="0">
                <a:solidFill>
                  <a:srgbClr val="C00000"/>
                </a:solidFill>
                <a:latin typeface="+mn-lt"/>
              </a:endParaRPr>
            </a:p>
          </p:txBody>
        </p:sp>
        <p:sp>
          <p:nvSpPr>
            <p:cNvPr id="16" name="TextBox 15"/>
            <p:cNvSpPr txBox="1"/>
            <p:nvPr/>
          </p:nvSpPr>
          <p:spPr>
            <a:xfrm>
              <a:off x="6634787" y="1609227"/>
              <a:ext cx="756612" cy="338554"/>
            </a:xfrm>
            <a:prstGeom prst="rect">
              <a:avLst/>
            </a:prstGeom>
            <a:noFill/>
          </p:spPr>
          <p:txBody>
            <a:bodyPr wrap="square" rtlCol="0">
              <a:spAutoFit/>
            </a:bodyPr>
            <a:lstStyle/>
            <a:p>
              <a:r>
                <a:rPr lang="en-US" dirty="0" smtClean="0">
                  <a:latin typeface="+mn-lt"/>
                </a:rPr>
                <a:t>Offices with Mezzanine</a:t>
              </a:r>
              <a:endParaRPr lang="en-US" dirty="0">
                <a:latin typeface="+mn-lt"/>
              </a:endParaRPr>
            </a:p>
          </p:txBody>
        </p:sp>
        <p:sp>
          <p:nvSpPr>
            <p:cNvPr id="17" name="TextBox 16"/>
            <p:cNvSpPr txBox="1"/>
            <p:nvPr/>
          </p:nvSpPr>
          <p:spPr>
            <a:xfrm>
              <a:off x="7470294" y="3273870"/>
              <a:ext cx="756612" cy="584775"/>
            </a:xfrm>
            <a:prstGeom prst="rect">
              <a:avLst/>
            </a:prstGeom>
            <a:noFill/>
          </p:spPr>
          <p:txBody>
            <a:bodyPr wrap="square" rtlCol="0">
              <a:spAutoFit/>
            </a:bodyPr>
            <a:lstStyle/>
            <a:p>
              <a:r>
                <a:rPr lang="en-US" dirty="0" smtClean="0">
                  <a:solidFill>
                    <a:srgbClr val="C00000"/>
                  </a:solidFill>
                  <a:latin typeface="+mn-lt"/>
                </a:rPr>
                <a:t>Incoming </a:t>
              </a:r>
              <a:r>
                <a:rPr lang="en-US" dirty="0" err="1" smtClean="0">
                  <a:solidFill>
                    <a:srgbClr val="C00000"/>
                  </a:solidFill>
                  <a:latin typeface="+mn-lt"/>
                </a:rPr>
                <a:t>Mtl</a:t>
              </a:r>
              <a:r>
                <a:rPr lang="en-US" dirty="0" smtClean="0">
                  <a:solidFill>
                    <a:srgbClr val="C00000"/>
                  </a:solidFill>
                  <a:latin typeface="+mn-lt"/>
                </a:rPr>
                <a:t>, QC, Machining Steel Racks</a:t>
              </a:r>
              <a:endParaRPr lang="en-US" dirty="0">
                <a:solidFill>
                  <a:srgbClr val="C00000"/>
                </a:solidFill>
                <a:latin typeface="+mn-lt"/>
              </a:endParaRPr>
            </a:p>
          </p:txBody>
        </p:sp>
        <p:sp>
          <p:nvSpPr>
            <p:cNvPr id="18" name="TextBox 17"/>
            <p:cNvSpPr txBox="1"/>
            <p:nvPr/>
          </p:nvSpPr>
          <p:spPr>
            <a:xfrm>
              <a:off x="5299746" y="2423011"/>
              <a:ext cx="756612" cy="461665"/>
            </a:xfrm>
            <a:prstGeom prst="rect">
              <a:avLst/>
            </a:prstGeom>
            <a:noFill/>
          </p:spPr>
          <p:txBody>
            <a:bodyPr wrap="square" rtlCol="0">
              <a:spAutoFit/>
            </a:bodyPr>
            <a:lstStyle/>
            <a:p>
              <a:pPr algn="ctr"/>
              <a:r>
                <a:rPr lang="en-US" dirty="0" smtClean="0">
                  <a:solidFill>
                    <a:srgbClr val="C00000"/>
                  </a:solidFill>
                  <a:latin typeface="+mn-lt"/>
                </a:rPr>
                <a:t>Machine Building Area</a:t>
              </a:r>
              <a:endParaRPr lang="en-US" dirty="0">
                <a:solidFill>
                  <a:srgbClr val="C00000"/>
                </a:solidFill>
                <a:latin typeface="+mn-lt"/>
              </a:endParaRPr>
            </a:p>
          </p:txBody>
        </p:sp>
        <p:sp>
          <p:nvSpPr>
            <p:cNvPr id="19" name="TextBox 18"/>
            <p:cNvSpPr txBox="1"/>
            <p:nvPr/>
          </p:nvSpPr>
          <p:spPr>
            <a:xfrm>
              <a:off x="5735282" y="4120548"/>
              <a:ext cx="756612" cy="338554"/>
            </a:xfrm>
            <a:prstGeom prst="rect">
              <a:avLst/>
            </a:prstGeom>
            <a:noFill/>
          </p:spPr>
          <p:txBody>
            <a:bodyPr wrap="square" rtlCol="0">
              <a:spAutoFit/>
            </a:bodyPr>
            <a:lstStyle/>
            <a:p>
              <a:pPr algn="ctr"/>
              <a:r>
                <a:rPr lang="en-US" dirty="0" smtClean="0">
                  <a:solidFill>
                    <a:srgbClr val="C00000"/>
                  </a:solidFill>
                  <a:latin typeface="+mn-lt"/>
                </a:rPr>
                <a:t>Column Span (</a:t>
              </a:r>
              <a:r>
                <a:rPr lang="en-US" dirty="0" err="1" smtClean="0">
                  <a:solidFill>
                    <a:srgbClr val="C00000"/>
                  </a:solidFill>
                  <a:latin typeface="+mn-lt"/>
                </a:rPr>
                <a:t>typ</a:t>
              </a:r>
              <a:r>
                <a:rPr lang="en-US" dirty="0" smtClean="0">
                  <a:solidFill>
                    <a:srgbClr val="C00000"/>
                  </a:solidFill>
                  <a:latin typeface="+mn-lt"/>
                </a:rPr>
                <a:t>)</a:t>
              </a:r>
              <a:endParaRPr lang="en-US" dirty="0">
                <a:solidFill>
                  <a:srgbClr val="C00000"/>
                </a:solidFill>
                <a:latin typeface="+mn-lt"/>
              </a:endParaRPr>
            </a:p>
          </p:txBody>
        </p:sp>
        <p:sp>
          <p:nvSpPr>
            <p:cNvPr id="20" name="TextBox 19"/>
            <p:cNvSpPr txBox="1"/>
            <p:nvPr/>
          </p:nvSpPr>
          <p:spPr>
            <a:xfrm>
              <a:off x="4579117" y="5755000"/>
              <a:ext cx="633142" cy="338554"/>
            </a:xfrm>
            <a:prstGeom prst="rect">
              <a:avLst/>
            </a:prstGeom>
            <a:noFill/>
          </p:spPr>
          <p:txBody>
            <a:bodyPr wrap="square" rtlCol="0">
              <a:spAutoFit/>
            </a:bodyPr>
            <a:lstStyle/>
            <a:p>
              <a:pPr algn="ctr"/>
              <a:r>
                <a:rPr lang="en-US" dirty="0" smtClean="0">
                  <a:solidFill>
                    <a:srgbClr val="C00000"/>
                  </a:solidFill>
                  <a:latin typeface="+mn-lt"/>
                </a:rPr>
                <a:t>Office Area</a:t>
              </a:r>
              <a:endParaRPr lang="en-US" dirty="0">
                <a:solidFill>
                  <a:srgbClr val="C00000"/>
                </a:solidFill>
                <a:latin typeface="+mn-lt"/>
              </a:endParaRPr>
            </a:p>
          </p:txBody>
        </p:sp>
        <p:sp>
          <p:nvSpPr>
            <p:cNvPr id="21" name="TextBox 20"/>
            <p:cNvSpPr txBox="1"/>
            <p:nvPr/>
          </p:nvSpPr>
          <p:spPr>
            <a:xfrm>
              <a:off x="3809232" y="4351380"/>
              <a:ext cx="756612" cy="215444"/>
            </a:xfrm>
            <a:prstGeom prst="rect">
              <a:avLst/>
            </a:prstGeom>
            <a:noFill/>
          </p:spPr>
          <p:txBody>
            <a:bodyPr wrap="square" rtlCol="0">
              <a:spAutoFit/>
            </a:bodyPr>
            <a:lstStyle/>
            <a:p>
              <a:pPr algn="ctr"/>
              <a:r>
                <a:rPr lang="en-US" dirty="0" smtClean="0">
                  <a:solidFill>
                    <a:srgbClr val="C00000"/>
                  </a:solidFill>
                  <a:latin typeface="+mn-lt"/>
                </a:rPr>
                <a:t>WCs</a:t>
              </a:r>
              <a:endParaRPr lang="en-US" dirty="0">
                <a:solidFill>
                  <a:srgbClr val="C00000"/>
                </a:solidFill>
                <a:latin typeface="+mn-lt"/>
              </a:endParaRPr>
            </a:p>
          </p:txBody>
        </p:sp>
      </p:grpSp>
      <p:sp>
        <p:nvSpPr>
          <p:cNvPr id="14" name="TextBox 13"/>
          <p:cNvSpPr txBox="1"/>
          <p:nvPr/>
        </p:nvSpPr>
        <p:spPr>
          <a:xfrm>
            <a:off x="393466" y="595180"/>
            <a:ext cx="2890785" cy="1785104"/>
          </a:xfrm>
          <a:prstGeom prst="rect">
            <a:avLst/>
          </a:prstGeom>
          <a:noFill/>
        </p:spPr>
        <p:txBody>
          <a:bodyPr wrap="square" rtlCol="0">
            <a:spAutoFit/>
          </a:bodyPr>
          <a:lstStyle/>
          <a:p>
            <a:r>
              <a:rPr lang="en-US" sz="1100" b="1" dirty="0" smtClean="0">
                <a:latin typeface="Calibri" panose="020F0502020204030204" pitchFamily="34" charset="0"/>
              </a:rPr>
              <a:t>SR DEVICE LOCATIONS</a:t>
            </a:r>
          </a:p>
          <a:p>
            <a:endParaRPr lang="en-US" sz="1100" b="1" dirty="0" smtClean="0">
              <a:latin typeface="Calibri" panose="020F0502020204030204" pitchFamily="34" charset="0"/>
            </a:endParaRPr>
          </a:p>
          <a:p>
            <a:r>
              <a:rPr lang="en-US" sz="1100" dirty="0" smtClean="0">
                <a:latin typeface="Calibri" panose="020F0502020204030204" pitchFamily="34" charset="0"/>
              </a:rPr>
              <a:t>The SR devices will be placed in as much of a  uniform manner in the designated locations shown in the table below.  </a:t>
            </a:r>
          </a:p>
          <a:p>
            <a:endParaRPr lang="en-US" sz="1100" dirty="0" smtClean="0">
              <a:latin typeface="Calibri" panose="020F0502020204030204" pitchFamily="34" charset="0"/>
            </a:endParaRPr>
          </a:p>
          <a:p>
            <a:r>
              <a:rPr lang="en-US" sz="1100" dirty="0" smtClean="0">
                <a:latin typeface="Calibri" panose="020F0502020204030204" pitchFamily="34" charset="0"/>
              </a:rPr>
              <a:t>The number of total devices will very for each testing plan as shown in the table below.</a:t>
            </a:r>
          </a:p>
          <a:p>
            <a:endParaRPr lang="en-US" sz="1100" dirty="0" smtClean="0">
              <a:latin typeface="Calibri" panose="020F0502020204030204" pitchFamily="34" charset="0"/>
            </a:endParaRPr>
          </a:p>
          <a:p>
            <a:endParaRPr lang="en-US" sz="1100" dirty="0">
              <a:latin typeface="Calibri" panose="020F0502020204030204" pitchFamily="34" charset="0"/>
            </a:endParaRPr>
          </a:p>
        </p:txBody>
      </p:sp>
      <p:grpSp>
        <p:nvGrpSpPr>
          <p:cNvPr id="30" name="Group 29"/>
          <p:cNvGrpSpPr/>
          <p:nvPr/>
        </p:nvGrpSpPr>
        <p:grpSpPr>
          <a:xfrm>
            <a:off x="8662423" y="394075"/>
            <a:ext cx="277640" cy="537746"/>
            <a:chOff x="2643986" y="2586454"/>
            <a:chExt cx="277640" cy="537746"/>
          </a:xfrm>
        </p:grpSpPr>
        <p:cxnSp>
          <p:nvCxnSpPr>
            <p:cNvPr id="27" name="Straight Arrow Connector 26"/>
            <p:cNvCxnSpPr/>
            <p:nvPr/>
          </p:nvCxnSpPr>
          <p:spPr>
            <a:xfrm flipV="1">
              <a:off x="2782806" y="2832675"/>
              <a:ext cx="0" cy="291525"/>
            </a:xfrm>
            <a:prstGeom prst="straightConnector1">
              <a:avLst/>
            </a:prstGeom>
            <a:ln>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643986" y="2586454"/>
              <a:ext cx="277640" cy="246221"/>
            </a:xfrm>
            <a:prstGeom prst="rect">
              <a:avLst/>
            </a:prstGeom>
            <a:noFill/>
          </p:spPr>
          <p:txBody>
            <a:bodyPr wrap="none" rtlCol="0">
              <a:spAutoFit/>
            </a:bodyPr>
            <a:lstStyle/>
            <a:p>
              <a:r>
                <a:rPr lang="en-US" sz="1000" dirty="0" smtClean="0">
                  <a:latin typeface="+mn-lt"/>
                </a:rPr>
                <a:t>N</a:t>
              </a:r>
              <a:endParaRPr lang="en-US" sz="1000" dirty="0">
                <a:latin typeface="+mn-lt"/>
              </a:endParaRPr>
            </a:p>
          </p:txBody>
        </p:sp>
      </p:grpSp>
      <p:pic>
        <p:nvPicPr>
          <p:cNvPr id="31" name="Picture 3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7404" y="2350602"/>
            <a:ext cx="3335389" cy="2945882"/>
          </a:xfrm>
          <a:prstGeom prst="rect">
            <a:avLst/>
          </a:prstGeom>
        </p:spPr>
      </p:pic>
      <p:sp>
        <p:nvSpPr>
          <p:cNvPr id="33" name="Oval 32"/>
          <p:cNvSpPr/>
          <p:nvPr/>
        </p:nvSpPr>
        <p:spPr>
          <a:xfrm>
            <a:off x="5326744" y="5476279"/>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A1</a:t>
            </a:r>
            <a:endParaRPr lang="en-US" dirty="0">
              <a:solidFill>
                <a:schemeClr val="accent2">
                  <a:lumMod val="75000"/>
                </a:schemeClr>
              </a:solidFill>
            </a:endParaRPr>
          </a:p>
        </p:txBody>
      </p:sp>
      <p:sp>
        <p:nvSpPr>
          <p:cNvPr id="34" name="Oval 33"/>
          <p:cNvSpPr/>
          <p:nvPr/>
        </p:nvSpPr>
        <p:spPr>
          <a:xfrm>
            <a:off x="6029627" y="5472052"/>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A2</a:t>
            </a:r>
            <a:endParaRPr lang="en-US" dirty="0">
              <a:solidFill>
                <a:schemeClr val="accent2">
                  <a:lumMod val="75000"/>
                </a:schemeClr>
              </a:solidFill>
            </a:endParaRPr>
          </a:p>
        </p:txBody>
      </p:sp>
      <p:sp>
        <p:nvSpPr>
          <p:cNvPr id="35" name="Oval 34"/>
          <p:cNvSpPr/>
          <p:nvPr/>
        </p:nvSpPr>
        <p:spPr>
          <a:xfrm>
            <a:off x="4239775" y="2452452"/>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a:t>
            </a:r>
            <a:endParaRPr lang="en-US" dirty="0">
              <a:solidFill>
                <a:schemeClr val="accent2">
                  <a:lumMod val="75000"/>
                </a:schemeClr>
              </a:solidFill>
            </a:endParaRPr>
          </a:p>
        </p:txBody>
      </p:sp>
      <p:sp>
        <p:nvSpPr>
          <p:cNvPr id="36" name="Oval 35"/>
          <p:cNvSpPr/>
          <p:nvPr/>
        </p:nvSpPr>
        <p:spPr>
          <a:xfrm>
            <a:off x="4239775" y="563182"/>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a:t>
            </a:r>
            <a:endParaRPr lang="en-US" dirty="0">
              <a:solidFill>
                <a:schemeClr val="accent2">
                  <a:lumMod val="75000"/>
                </a:schemeClr>
              </a:solidFill>
            </a:endParaRPr>
          </a:p>
        </p:txBody>
      </p:sp>
      <p:sp>
        <p:nvSpPr>
          <p:cNvPr id="37" name="Oval 36"/>
          <p:cNvSpPr/>
          <p:nvPr/>
        </p:nvSpPr>
        <p:spPr>
          <a:xfrm>
            <a:off x="6135973" y="567522"/>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a:t>
            </a:r>
            <a:endParaRPr lang="en-US" dirty="0">
              <a:solidFill>
                <a:schemeClr val="accent2">
                  <a:lumMod val="75000"/>
                </a:schemeClr>
              </a:solidFill>
            </a:endParaRPr>
          </a:p>
        </p:txBody>
      </p:sp>
      <p:sp>
        <p:nvSpPr>
          <p:cNvPr id="38" name="Oval 37"/>
          <p:cNvSpPr/>
          <p:nvPr/>
        </p:nvSpPr>
        <p:spPr>
          <a:xfrm>
            <a:off x="8165550" y="1532638"/>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H</a:t>
            </a:r>
            <a:endParaRPr lang="en-US" dirty="0">
              <a:solidFill>
                <a:schemeClr val="accent2">
                  <a:lumMod val="75000"/>
                </a:schemeClr>
              </a:solidFill>
            </a:endParaRPr>
          </a:p>
        </p:txBody>
      </p:sp>
      <p:sp>
        <p:nvSpPr>
          <p:cNvPr id="39" name="Oval 38"/>
          <p:cNvSpPr/>
          <p:nvPr/>
        </p:nvSpPr>
        <p:spPr>
          <a:xfrm>
            <a:off x="5774791" y="2915789"/>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G</a:t>
            </a:r>
            <a:endParaRPr lang="en-US" dirty="0">
              <a:solidFill>
                <a:schemeClr val="accent2">
                  <a:lumMod val="75000"/>
                </a:schemeClr>
              </a:solidFill>
            </a:endParaRPr>
          </a:p>
        </p:txBody>
      </p:sp>
      <p:sp>
        <p:nvSpPr>
          <p:cNvPr id="40" name="Oval 39"/>
          <p:cNvSpPr/>
          <p:nvPr/>
        </p:nvSpPr>
        <p:spPr>
          <a:xfrm>
            <a:off x="7260742" y="367505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F</a:t>
            </a:r>
            <a:endParaRPr lang="en-US" dirty="0">
              <a:solidFill>
                <a:schemeClr val="accent2">
                  <a:lumMod val="75000"/>
                </a:schemeClr>
              </a:solidFill>
            </a:endParaRPr>
          </a:p>
        </p:txBody>
      </p:sp>
      <p:sp>
        <p:nvSpPr>
          <p:cNvPr id="41" name="Oval 40"/>
          <p:cNvSpPr/>
          <p:nvPr/>
        </p:nvSpPr>
        <p:spPr>
          <a:xfrm>
            <a:off x="7241693" y="2116367"/>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accent2">
                    <a:lumMod val="75000"/>
                  </a:schemeClr>
                </a:solidFill>
              </a:rPr>
              <a:t>E</a:t>
            </a:r>
          </a:p>
        </p:txBody>
      </p:sp>
      <p:sp>
        <p:nvSpPr>
          <p:cNvPr id="42" name="Oval 41"/>
          <p:cNvSpPr/>
          <p:nvPr/>
        </p:nvSpPr>
        <p:spPr>
          <a:xfrm>
            <a:off x="8165550" y="4423903"/>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I</a:t>
            </a:r>
            <a:endParaRPr lang="en-US" dirty="0">
              <a:solidFill>
                <a:schemeClr val="accent2">
                  <a:lumMod val="75000"/>
                </a:schemeClr>
              </a:solidFill>
            </a:endParaRPr>
          </a:p>
        </p:txBody>
      </p:sp>
      <p:sp>
        <p:nvSpPr>
          <p:cNvPr id="32" name="TextBox 31"/>
          <p:cNvSpPr txBox="1"/>
          <p:nvPr/>
        </p:nvSpPr>
        <p:spPr>
          <a:xfrm>
            <a:off x="2240025" y="6411433"/>
            <a:ext cx="1830950" cy="261610"/>
          </a:xfrm>
          <a:prstGeom prst="rect">
            <a:avLst/>
          </a:prstGeom>
          <a:noFill/>
        </p:spPr>
        <p:txBody>
          <a:bodyPr wrap="none" rtlCol="0">
            <a:spAutoFit/>
          </a:bodyPr>
          <a:lstStyle/>
          <a:p>
            <a:r>
              <a:rPr lang="en-US" sz="1100" b="1" dirty="0" err="1" smtClean="0">
                <a:latin typeface="Calibri" panose="020F0502020204030204" pitchFamily="34" charset="0"/>
              </a:rPr>
              <a:t>BELWITH</a:t>
            </a:r>
            <a:r>
              <a:rPr lang="en-US" sz="1100" b="1" dirty="0" smtClean="0">
                <a:latin typeface="Calibri" panose="020F0502020204030204" pitchFamily="34" charset="0"/>
              </a:rPr>
              <a:t> BUILDING LAYOUT</a:t>
            </a:r>
            <a:endParaRPr lang="en-US" sz="1100" b="1" dirty="0">
              <a:latin typeface="Calibri" panose="020F0502020204030204" pitchFamily="34" charset="0"/>
            </a:endParaRPr>
          </a:p>
        </p:txBody>
      </p:sp>
    </p:spTree>
    <p:extLst>
      <p:ext uri="{BB962C8B-B14F-4D97-AF65-F5344CB8AC3E}">
        <p14:creationId xmlns:p14="http://schemas.microsoft.com/office/powerpoint/2010/main" val="1805802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CD76883-60CD-47C3-8E45-DDCE04E99224}" type="slidenum">
              <a:rPr lang="en-US" smtClean="0"/>
              <a:pPr>
                <a:defRPr/>
              </a:pPr>
              <a:t>9</a:t>
            </a:fld>
            <a:endParaRPr lang="en-US"/>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28600" y="2209800"/>
            <a:ext cx="8619958" cy="4010025"/>
          </a:xfrm>
          <a:prstGeom prst="rect">
            <a:avLst/>
          </a:prstGeom>
        </p:spPr>
      </p:pic>
      <p:sp>
        <p:nvSpPr>
          <p:cNvPr id="4" name="Oval 3"/>
          <p:cNvSpPr/>
          <p:nvPr/>
        </p:nvSpPr>
        <p:spPr>
          <a:xfrm>
            <a:off x="2133600" y="3352800"/>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C</a:t>
            </a:r>
            <a:endParaRPr lang="en-US" dirty="0">
              <a:solidFill>
                <a:schemeClr val="accent2">
                  <a:lumMod val="75000"/>
                </a:schemeClr>
              </a:solidFill>
            </a:endParaRPr>
          </a:p>
        </p:txBody>
      </p:sp>
      <p:sp>
        <p:nvSpPr>
          <p:cNvPr id="5" name="Oval 4"/>
          <p:cNvSpPr/>
          <p:nvPr/>
        </p:nvSpPr>
        <p:spPr>
          <a:xfrm>
            <a:off x="609600" y="3649786"/>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B</a:t>
            </a:r>
            <a:endParaRPr lang="en-US" dirty="0">
              <a:solidFill>
                <a:schemeClr val="accent2">
                  <a:lumMod val="75000"/>
                </a:schemeClr>
              </a:solidFill>
            </a:endParaRPr>
          </a:p>
        </p:txBody>
      </p:sp>
      <p:sp>
        <p:nvSpPr>
          <p:cNvPr id="6" name="Oval 5"/>
          <p:cNvSpPr/>
          <p:nvPr/>
        </p:nvSpPr>
        <p:spPr>
          <a:xfrm>
            <a:off x="4336570" y="3649786"/>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D</a:t>
            </a:r>
            <a:endParaRPr lang="en-US" dirty="0">
              <a:solidFill>
                <a:schemeClr val="accent2">
                  <a:lumMod val="75000"/>
                </a:schemeClr>
              </a:solidFill>
            </a:endParaRPr>
          </a:p>
        </p:txBody>
      </p:sp>
      <p:sp>
        <p:nvSpPr>
          <p:cNvPr id="7" name="Oval 6"/>
          <p:cNvSpPr/>
          <p:nvPr/>
        </p:nvSpPr>
        <p:spPr>
          <a:xfrm>
            <a:off x="7805654" y="3769704"/>
            <a:ext cx="297970" cy="296986"/>
          </a:xfrm>
          <a:prstGeom prst="ellipse">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accent2">
                    <a:lumMod val="75000"/>
                  </a:schemeClr>
                </a:solidFill>
              </a:rPr>
              <a:t>E</a:t>
            </a:r>
            <a:endParaRPr lang="en-US" dirty="0">
              <a:solidFill>
                <a:schemeClr val="accent2">
                  <a:lumMod val="75000"/>
                </a:schemeClr>
              </a:solidFill>
            </a:endParaRPr>
          </a:p>
        </p:txBody>
      </p:sp>
      <p:sp>
        <p:nvSpPr>
          <p:cNvPr id="10" name="TextBox 9"/>
          <p:cNvSpPr txBox="1"/>
          <p:nvPr/>
        </p:nvSpPr>
        <p:spPr>
          <a:xfrm>
            <a:off x="438912" y="762000"/>
            <a:ext cx="2685288" cy="430887"/>
          </a:xfrm>
          <a:prstGeom prst="rect">
            <a:avLst/>
          </a:prstGeom>
          <a:noFill/>
        </p:spPr>
        <p:txBody>
          <a:bodyPr wrap="square" rtlCol="0">
            <a:spAutoFit/>
          </a:bodyPr>
          <a:lstStyle/>
          <a:p>
            <a:r>
              <a:rPr lang="en-US" sz="1100" dirty="0" smtClean="0">
                <a:latin typeface="Calibri" panose="020F0502020204030204" pitchFamily="34" charset="0"/>
                <a:cs typeface="AngsanaUPC" panose="02020603050405020304" pitchFamily="18" charset="-34"/>
              </a:rPr>
              <a:t>Machine Building Area</a:t>
            </a:r>
          </a:p>
          <a:p>
            <a:r>
              <a:rPr lang="en-US" sz="1100" dirty="0" smtClean="0">
                <a:latin typeface="Calibri" panose="020F0502020204030204" pitchFamily="34" charset="0"/>
                <a:cs typeface="AngsanaUPC" panose="02020603050405020304" pitchFamily="18" charset="-34"/>
              </a:rPr>
              <a:t>North View</a:t>
            </a:r>
            <a:endParaRPr lang="en-US" sz="1100" dirty="0">
              <a:latin typeface="Calibri" panose="020F0502020204030204" pitchFamily="34" charset="0"/>
              <a:cs typeface="AngsanaUPC" panose="02020603050405020304" pitchFamily="18" charset="-34"/>
            </a:endParaRPr>
          </a:p>
        </p:txBody>
      </p:sp>
    </p:spTree>
    <p:extLst>
      <p:ext uri="{BB962C8B-B14F-4D97-AF65-F5344CB8AC3E}">
        <p14:creationId xmlns:p14="http://schemas.microsoft.com/office/powerpoint/2010/main" val="218579489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50299</TotalTime>
  <Words>4297</Words>
  <Application>Microsoft Office PowerPoint</Application>
  <PresentationFormat>On-screen Show (4:3)</PresentationFormat>
  <Paragraphs>1090</Paragraphs>
  <Slides>69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AngsanaUPC</vt:lpstr>
      <vt:lpstr>Arial</vt:lpstr>
      <vt:lpstr>Calibri</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SR Wireless Network Testing Definition(s) and Abbreviation(s) </vt:lpstr>
      <vt:lpstr>SR Wireless Network Testing Definition(s) and Abbreviation(s)</vt:lpstr>
      <vt:lpstr>A) Create different zone in test site.  Wes-tech has defined different zone in below figure</vt:lpstr>
      <vt:lpstr> B) Allocate Zone wise SR Devices plan A for WES-TECH AUTOMATION </vt:lpstr>
      <vt:lpstr> C) Install SR Device as per Step#1.A and 1.B planning  </vt:lpstr>
      <vt:lpstr> D) Factory Reset Switch </vt:lpstr>
      <vt:lpstr> E) LED Indication for SR Device </vt:lpstr>
      <vt:lpstr>  SR Wireless Network Testing  Step 2 Network View Option </vt:lpstr>
      <vt:lpstr> SR Wireless Network Testing  Step 2 Network View Option    (Cont.…) </vt:lpstr>
      <vt:lpstr>  SR Wireless Network Testing  Step 2 Network View Option    (Cont.…)   </vt:lpstr>
      <vt:lpstr>  SR Wireless Network Testing  Step#3 SR Configure Coordinator Device </vt:lpstr>
      <vt:lpstr>   SR Wireless Network Testing  Step#3 Configure Coordinator Device    (Cont..)    </vt:lpstr>
      <vt:lpstr>  SR Wireless Network Testing  Step#4 SR Configure Router Device  </vt:lpstr>
      <vt:lpstr>PowerPoint Presentation</vt:lpstr>
      <vt:lpstr> SR Wireless Network Testing  Step#5 SR Configure END Device </vt:lpstr>
      <vt:lpstr> SR Wireless Network Testing  Step#5 Configure END Device    (Cont..) </vt:lpstr>
      <vt:lpstr>SR Wireless Network Testing  Step#6 Configure Multiple SR Device</vt:lpstr>
      <vt:lpstr>  SR Wireless Network Testing  Step#7 ANT Network Test       </vt:lpstr>
      <vt:lpstr>    SR Wireless Network Testing  Step#7 ANT Network Test     (Cont.…)   </vt:lpstr>
      <vt:lpstr>SR Wireless Network Testing  Step#7 ANT Network Test     (Cont.…)</vt:lpstr>
      <vt:lpstr>SR Wireless Network Testing  Step#7 ANT Network Test     (Cont.…)</vt:lpstr>
      <vt:lpstr> SR Wireless Network Testing  Step#7 ANT Network Test     (Cont.…)</vt:lpstr>
      <vt:lpstr>     SR Wireless Network Testing  Step#8 Sample Test Report     (Cont.…)    </vt:lpstr>
      <vt:lpstr>PowerPoint Presentation</vt:lpstr>
      <vt:lpstr>PowerPoint Presentation</vt:lpstr>
      <vt:lpstr> SR Wireless Network Testing Symbol Explanations </vt:lpstr>
      <vt:lpstr> SR Wireless Network Testing Risk </vt:lpstr>
      <vt:lpstr>PowerPoint Presentation</vt:lpstr>
    </vt:vector>
  </TitlesOfParts>
  <Company>jv</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jv</dc:creator>
  <cp:lastModifiedBy>SciTER-34</cp:lastModifiedBy>
  <cp:revision>1567</cp:revision>
  <cp:lastPrinted>2015-05-29T22:46:06Z</cp:lastPrinted>
  <dcterms:created xsi:type="dcterms:W3CDTF">2003-10-05T22:34:53Z</dcterms:created>
  <dcterms:modified xsi:type="dcterms:W3CDTF">2015-09-07T05:08:17Z</dcterms:modified>
</cp:coreProperties>
</file>